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1"/>
    <p:sldMasterId id="2147483811" r:id="rId2"/>
  </p:sldMasterIdLst>
  <p:notesMasterIdLst>
    <p:notesMasterId r:id="rId54"/>
  </p:notesMasterIdLst>
  <p:sldIdLst>
    <p:sldId id="256" r:id="rId3"/>
    <p:sldId id="269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0" r:id="rId20"/>
    <p:sldId id="289" r:id="rId21"/>
    <p:sldId id="260" r:id="rId22"/>
    <p:sldId id="267" r:id="rId23"/>
    <p:sldId id="293" r:id="rId24"/>
    <p:sldId id="271" r:id="rId25"/>
    <p:sldId id="275" r:id="rId26"/>
    <p:sldId id="276" r:id="rId27"/>
    <p:sldId id="277" r:id="rId28"/>
    <p:sldId id="278" r:id="rId29"/>
    <p:sldId id="272" r:id="rId30"/>
    <p:sldId id="264" r:id="rId31"/>
    <p:sldId id="279" r:id="rId32"/>
    <p:sldId id="263" r:id="rId33"/>
    <p:sldId id="280" r:id="rId34"/>
    <p:sldId id="261" r:id="rId35"/>
    <p:sldId id="265" r:id="rId36"/>
    <p:sldId id="281" r:id="rId37"/>
    <p:sldId id="282" r:id="rId38"/>
    <p:sldId id="262" r:id="rId39"/>
    <p:sldId id="273" r:id="rId40"/>
    <p:sldId id="283" r:id="rId41"/>
    <p:sldId id="284" r:id="rId42"/>
    <p:sldId id="286" r:id="rId43"/>
    <p:sldId id="287" r:id="rId44"/>
    <p:sldId id="266" r:id="rId45"/>
    <p:sldId id="285" r:id="rId46"/>
    <p:sldId id="288" r:id="rId47"/>
    <p:sldId id="274" r:id="rId48"/>
    <p:sldId id="294" r:id="rId49"/>
    <p:sldId id="297" r:id="rId50"/>
    <p:sldId id="295" r:id="rId51"/>
    <p:sldId id="296" r:id="rId52"/>
    <p:sldId id="25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pa Felip, Cristina" initials="EFC" lastIdx="6" clrIdx="0">
    <p:extLst>
      <p:ext uri="{19B8F6BF-5375-455C-9EA6-DF929625EA0E}">
        <p15:presenceInfo xmlns:p15="http://schemas.microsoft.com/office/powerpoint/2012/main" userId="S-1-5-21-1331991625-2808458435-993011964-5359" providerId="AD"/>
      </p:ext>
    </p:extLst>
  </p:cmAuthor>
  <p:cmAuthor id="2" name="Alcocer Muñoz, Barbara" initials="AMB" lastIdx="2" clrIdx="1">
    <p:extLst>
      <p:ext uri="{19B8F6BF-5375-455C-9EA6-DF929625EA0E}">
        <p15:presenceInfo xmlns:p15="http://schemas.microsoft.com/office/powerpoint/2012/main" userId="S-1-5-21-1331991625-2808458435-993011964-1563" providerId="AD"/>
      </p:ext>
    </p:extLst>
  </p:cmAuthor>
  <p:cmAuthor id="3" name="Serrano Agejas, Joaquin Angel" initials="SAJA" lastIdx="0" clrIdx="2">
    <p:extLst>
      <p:ext uri="{19B8F6BF-5375-455C-9EA6-DF929625EA0E}">
        <p15:presenceInfo xmlns:p15="http://schemas.microsoft.com/office/powerpoint/2012/main" userId="S-1-5-21-1331991625-2808458435-993011964-4378" providerId="AD"/>
      </p:ext>
    </p:extLst>
  </p:cmAuthor>
  <p:cmAuthor id="4" name="Rodriguez Bernabe, Rosa" initials="RBR" lastIdx="1" clrIdx="3">
    <p:extLst>
      <p:ext uri="{19B8F6BF-5375-455C-9EA6-DF929625EA0E}">
        <p15:presenceInfo xmlns:p15="http://schemas.microsoft.com/office/powerpoint/2012/main" userId="S-1-5-21-1331991625-2808458435-993011964-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8078124625431"/>
          <c:y val="9.2600482608574161E-2"/>
          <c:w val="0.85711921875374575"/>
          <c:h val="0.8638272824978824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explosion val="5"/>
          <c:dPt>
            <c:idx val="0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528-0349-9717-0FAAFDCC4A5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528-0349-9717-0FAAFDCC4A51}"/>
              </c:ext>
            </c:extLst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MCIN</c:v>
                </c:pt>
                <c:pt idx="1">
                  <c:v>CCAA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299</c:v>
                </c:pt>
                <c:pt idx="1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8-0349-9717-0FAAFDCC4A5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561.29999999999995</c:v>
                </c:pt>
                <c:pt idx="1">
                  <c:v>779.5</c:v>
                </c:pt>
                <c:pt idx="2">
                  <c:v>747.7</c:v>
                </c:pt>
                <c:pt idx="3">
                  <c:v>1523.5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E-4E72-936F-FE491174E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2626719"/>
        <c:axId val="2002623807"/>
      </c:barChart>
      <c:catAx>
        <c:axId val="200262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02623807"/>
        <c:crosses val="autoZero"/>
        <c:auto val="1"/>
        <c:lblAlgn val="ctr"/>
        <c:lblOffset val="100"/>
        <c:noMultiLvlLbl val="0"/>
      </c:catAx>
      <c:valAx>
        <c:axId val="200262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 dirty="0" smtClean="0"/>
                  <a:t>Importe anual, M€</a:t>
                </a:r>
                <a:endParaRPr lang="es-ES" sz="2000" dirty="0"/>
              </a:p>
            </c:rich>
          </c:tx>
          <c:layout>
            <c:manualLayout>
              <c:xMode val="edge"/>
              <c:yMode val="edge"/>
              <c:x val="8.7110381456874837E-3"/>
              <c:y val="0.20506470433527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02626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1-4C7F-A54B-F4C87D7831C5}"/>
              </c:ext>
            </c:extLst>
          </c:dPt>
          <c:cat>
            <c:strRef>
              <c:f>Hoja1!$A$2:$A$5</c:f>
              <c:strCache>
                <c:ptCount val="4"/>
                <c:pt idx="0">
                  <c:v>Subvención</c:v>
                </c:pt>
                <c:pt idx="1">
                  <c:v>Fondos presupuestarios</c:v>
                </c:pt>
                <c:pt idx="2">
                  <c:v>Fondos Plan Recuperación</c:v>
                </c:pt>
                <c:pt idx="3">
                  <c:v>Préstamos a empresas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747.68600000000004</c:v>
                </c:pt>
                <c:pt idx="1">
                  <c:v>678.96199999999999</c:v>
                </c:pt>
                <c:pt idx="2">
                  <c:v>68.724000000000004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E-4E72-936F-FE491174E21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21-4C7F-A54B-F4C87D7831C5}"/>
              </c:ext>
            </c:extLst>
          </c:dPt>
          <c:dPt>
            <c:idx val="2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1-4C7F-A54B-F4C87D7831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21-4C7F-A54B-F4C87D7831C5}"/>
              </c:ext>
            </c:extLst>
          </c:dPt>
          <c:cat>
            <c:strRef>
              <c:f>Hoja1!$A$2:$A$5</c:f>
              <c:strCache>
                <c:ptCount val="4"/>
                <c:pt idx="0">
                  <c:v>Subvención</c:v>
                </c:pt>
                <c:pt idx="1">
                  <c:v>Fondos presupuestarios</c:v>
                </c:pt>
                <c:pt idx="2">
                  <c:v>Fondos Plan Recuperación</c:v>
                </c:pt>
                <c:pt idx="3">
                  <c:v>Préstamos a empresas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1523.471</c:v>
                </c:pt>
                <c:pt idx="1">
                  <c:v>722.00699999999995</c:v>
                </c:pt>
                <c:pt idx="2">
                  <c:v>801.46400000000006</c:v>
                </c:pt>
                <c:pt idx="3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E-4E72-936F-FE491174E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2626719"/>
        <c:axId val="2002623807"/>
      </c:barChart>
      <c:catAx>
        <c:axId val="200262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02623807"/>
        <c:crosses val="autoZero"/>
        <c:auto val="1"/>
        <c:lblAlgn val="ctr"/>
        <c:lblOffset val="100"/>
        <c:noMultiLvlLbl val="0"/>
      </c:catAx>
      <c:valAx>
        <c:axId val="200262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 dirty="0" smtClean="0"/>
                  <a:t>Importe anual, M€</a:t>
                </a:r>
                <a:endParaRPr lang="es-ES" sz="2000" dirty="0"/>
              </a:p>
            </c:rich>
          </c:tx>
          <c:layout>
            <c:manualLayout>
              <c:xMode val="edge"/>
              <c:yMode val="edge"/>
              <c:x val="1.1977677450320289E-2"/>
              <c:y val="1.96522980639689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0262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496503195519165"/>
          <c:y val="5.5313055193254218E-2"/>
          <c:w val="0.16280570192319319"/>
          <c:h val="8.2265268988615692E-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4T17:43:36.536" idx="1">
    <p:pos x="188" y="1690"/>
    <p:text>Habría que decir si se trata de presupuesto convocado o de pagosen cada anualidad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06C55-C0DD-4BCF-9353-80EBE1E8352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B82B99-29FE-4EC9-BA14-A0FDA3253030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ES" sz="1600" dirty="0">
              <a:solidFill>
                <a:schemeClr val="bg1"/>
              </a:solidFill>
            </a:rPr>
            <a:t>Objetivos estratégicos de la EECTI</a:t>
          </a:r>
        </a:p>
      </dgm:t>
    </dgm:pt>
    <dgm:pt modelId="{879DDB1A-39A8-43C7-860E-F294C3ECCD51}" type="parTrans" cxnId="{CADEC4F8-B6FC-4D10-82B4-1E20EFBE1346}">
      <dgm:prSet/>
      <dgm:spPr/>
      <dgm:t>
        <a:bodyPr/>
        <a:lstStyle/>
        <a:p>
          <a:pPr algn="ctr"/>
          <a:endParaRPr lang="es-ES" sz="1600"/>
        </a:p>
      </dgm:t>
    </dgm:pt>
    <dgm:pt modelId="{FC6E7220-B3DA-47CB-9BB4-6460BCA1EB94}" type="sibTrans" cxnId="{CADEC4F8-B6FC-4D10-82B4-1E20EFBE1346}">
      <dgm:prSet/>
      <dgm:spPr/>
      <dgm:t>
        <a:bodyPr/>
        <a:lstStyle/>
        <a:p>
          <a:pPr algn="ctr"/>
          <a:endParaRPr lang="es-ES" sz="1600"/>
        </a:p>
      </dgm:t>
    </dgm:pt>
    <dgm:pt modelId="{8E990960-E37C-41EF-8025-B696115B46E7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Afrontar las prioridades de nuestro entorno</a:t>
          </a:r>
        </a:p>
      </dgm:t>
    </dgm:pt>
    <dgm:pt modelId="{07118A21-AD58-49D9-8A8F-1547E78DF916}" type="parTrans" cxnId="{ABBF32CA-4A9F-47DF-ABEB-A176AA59C0D9}">
      <dgm:prSet/>
      <dgm:spPr/>
      <dgm:t>
        <a:bodyPr/>
        <a:lstStyle/>
        <a:p>
          <a:pPr algn="ctr"/>
          <a:endParaRPr lang="es-ES" sz="1600"/>
        </a:p>
      </dgm:t>
    </dgm:pt>
    <dgm:pt modelId="{CE941B64-DDFE-46D3-BDF6-6F4A515FC139}" type="sibTrans" cxnId="{ABBF32CA-4A9F-47DF-ABEB-A176AA59C0D9}">
      <dgm:prSet/>
      <dgm:spPr/>
      <dgm:t>
        <a:bodyPr/>
        <a:lstStyle/>
        <a:p>
          <a:pPr algn="ctr"/>
          <a:endParaRPr lang="es-ES" sz="1600"/>
        </a:p>
      </dgm:t>
    </dgm:pt>
    <dgm:pt modelId="{21E7AFBA-E420-4938-B4EE-6C985FFF11F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Fomentar la I+D+I y su transferencia</a:t>
          </a:r>
        </a:p>
      </dgm:t>
    </dgm:pt>
    <dgm:pt modelId="{5ED9FD74-A4D3-4968-AD9D-E3F68A95260B}" type="parTrans" cxnId="{B440F12A-AF70-4E48-BBF9-9EC064F2B1ED}">
      <dgm:prSet/>
      <dgm:spPr/>
      <dgm:t>
        <a:bodyPr/>
        <a:lstStyle/>
        <a:p>
          <a:pPr algn="ctr"/>
          <a:endParaRPr lang="es-ES" sz="1600"/>
        </a:p>
      </dgm:t>
    </dgm:pt>
    <dgm:pt modelId="{23B0A3DA-5C8F-410A-A7DE-CADB10A77C87}" type="sibTrans" cxnId="{B440F12A-AF70-4E48-BBF9-9EC064F2B1ED}">
      <dgm:prSet/>
      <dgm:spPr/>
      <dgm:t>
        <a:bodyPr/>
        <a:lstStyle/>
        <a:p>
          <a:pPr algn="ctr"/>
          <a:endParaRPr lang="es-ES" sz="1600"/>
        </a:p>
      </dgm:t>
    </dgm:pt>
    <dgm:pt modelId="{8AFA329C-E2B6-49F9-94BF-9284D245A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Catalizar la innovación y el liderazgo empresarial</a:t>
          </a:r>
        </a:p>
      </dgm:t>
    </dgm:pt>
    <dgm:pt modelId="{C4366DE9-495D-4C1E-8E07-53F04521CA95}" type="parTrans" cxnId="{D0BDB01B-1303-48D3-99D5-660FAE837115}">
      <dgm:prSet/>
      <dgm:spPr/>
      <dgm:t>
        <a:bodyPr/>
        <a:lstStyle/>
        <a:p>
          <a:pPr algn="ctr"/>
          <a:endParaRPr lang="es-ES" sz="1600"/>
        </a:p>
      </dgm:t>
    </dgm:pt>
    <dgm:pt modelId="{B2269D84-7228-4E81-A86D-C63D1965E79E}" type="sibTrans" cxnId="{D0BDB01B-1303-48D3-99D5-660FAE837115}">
      <dgm:prSet/>
      <dgm:spPr/>
      <dgm:t>
        <a:bodyPr/>
        <a:lstStyle/>
        <a:p>
          <a:pPr algn="ctr"/>
          <a:endParaRPr lang="es-ES" sz="1600"/>
        </a:p>
      </dgm:t>
    </dgm:pt>
    <dgm:pt modelId="{2E16C051-084E-4EED-B877-EE1CC8FB43D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</a:rPr>
            <a:t>Desarrollar, retener y atraer talento</a:t>
          </a:r>
        </a:p>
      </dgm:t>
    </dgm:pt>
    <dgm:pt modelId="{895D5FC9-9414-4191-B4A2-A407F76A566A}" type="parTrans" cxnId="{A79C6039-4986-4725-A4BC-07B834C5218C}">
      <dgm:prSet/>
      <dgm:spPr/>
      <dgm:t>
        <a:bodyPr/>
        <a:lstStyle/>
        <a:p>
          <a:pPr algn="ctr"/>
          <a:endParaRPr lang="es-ES" sz="1600"/>
        </a:p>
      </dgm:t>
    </dgm:pt>
    <dgm:pt modelId="{3D2D6C13-5BF1-4A39-8C4C-94FE7D7AFA06}" type="sibTrans" cxnId="{A79C6039-4986-4725-A4BC-07B834C5218C}">
      <dgm:prSet/>
      <dgm:spPr/>
      <dgm:t>
        <a:bodyPr/>
        <a:lstStyle/>
        <a:p>
          <a:pPr algn="ctr"/>
          <a:endParaRPr lang="es-ES" sz="1600"/>
        </a:p>
      </dgm:t>
    </dgm:pt>
    <dgm:pt modelId="{DE7E6D83-1459-44F8-A3DA-3371F6BCCB1C}" type="pres">
      <dgm:prSet presAssocID="{AC906C55-C0DD-4BCF-9353-80EBE1E835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255BE2-E1D9-4A62-AA25-C0851E03B9F5}" type="pres">
      <dgm:prSet presAssocID="{AC906C55-C0DD-4BCF-9353-80EBE1E8352F}" presName="matrix" presStyleCnt="0"/>
      <dgm:spPr/>
    </dgm:pt>
    <dgm:pt modelId="{CF391248-237D-4114-B488-93DAE9A47733}" type="pres">
      <dgm:prSet presAssocID="{AC906C55-C0DD-4BCF-9353-80EBE1E8352F}" presName="tile1" presStyleLbl="node1" presStyleIdx="0" presStyleCnt="4" custLinFactNeighborX="-2357"/>
      <dgm:spPr/>
      <dgm:t>
        <a:bodyPr/>
        <a:lstStyle/>
        <a:p>
          <a:endParaRPr lang="es-ES"/>
        </a:p>
      </dgm:t>
    </dgm:pt>
    <dgm:pt modelId="{D9A046B4-265C-4352-80A3-EE589395BF3C}" type="pres">
      <dgm:prSet presAssocID="{AC906C55-C0DD-4BCF-9353-80EBE1E835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5CAE6-5460-4897-9E60-B059CBB4FF65}" type="pres">
      <dgm:prSet presAssocID="{AC906C55-C0DD-4BCF-9353-80EBE1E8352F}" presName="tile2" presStyleLbl="node1" presStyleIdx="1" presStyleCnt="4"/>
      <dgm:spPr/>
      <dgm:t>
        <a:bodyPr/>
        <a:lstStyle/>
        <a:p>
          <a:endParaRPr lang="es-ES"/>
        </a:p>
      </dgm:t>
    </dgm:pt>
    <dgm:pt modelId="{052A560F-406D-42DC-82CA-32CB93D5CDE7}" type="pres">
      <dgm:prSet presAssocID="{AC906C55-C0DD-4BCF-9353-80EBE1E835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01E92-672F-43DB-809D-EE2B55EADEF3}" type="pres">
      <dgm:prSet presAssocID="{AC906C55-C0DD-4BCF-9353-80EBE1E8352F}" presName="tile3" presStyleLbl="node1" presStyleIdx="2" presStyleCnt="4"/>
      <dgm:spPr/>
      <dgm:t>
        <a:bodyPr/>
        <a:lstStyle/>
        <a:p>
          <a:endParaRPr lang="es-ES"/>
        </a:p>
      </dgm:t>
    </dgm:pt>
    <dgm:pt modelId="{64BDE43E-588B-4646-B343-689281F36BBE}" type="pres">
      <dgm:prSet presAssocID="{AC906C55-C0DD-4BCF-9353-80EBE1E835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C5B507-52EB-4450-9292-374C493047B1}" type="pres">
      <dgm:prSet presAssocID="{AC906C55-C0DD-4BCF-9353-80EBE1E8352F}" presName="tile4" presStyleLbl="node1" presStyleIdx="3" presStyleCnt="4"/>
      <dgm:spPr/>
      <dgm:t>
        <a:bodyPr/>
        <a:lstStyle/>
        <a:p>
          <a:endParaRPr lang="es-ES"/>
        </a:p>
      </dgm:t>
    </dgm:pt>
    <dgm:pt modelId="{2DEEDBF2-614A-47E9-9D97-F5451460235B}" type="pres">
      <dgm:prSet presAssocID="{AC906C55-C0DD-4BCF-9353-80EBE1E835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31360-A55A-4E56-BB7D-1A0ACA07235F}" type="pres">
      <dgm:prSet presAssocID="{AC906C55-C0DD-4BCF-9353-80EBE1E8352F}" presName="centerTile" presStyleLbl="fgShp" presStyleIdx="0" presStyleCnt="1" custScaleX="95674" custScaleY="10812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2900A611-6440-4310-8FA8-536C2802B7AF}" type="presOf" srcId="{0CB82B99-29FE-4EC9-BA14-A0FDA3253030}" destId="{FDA31360-A55A-4E56-BB7D-1A0ACA07235F}" srcOrd="0" destOrd="0" presId="urn:microsoft.com/office/officeart/2005/8/layout/matrix1"/>
    <dgm:cxn modelId="{B440F12A-AF70-4E48-BBF9-9EC064F2B1ED}" srcId="{0CB82B99-29FE-4EC9-BA14-A0FDA3253030}" destId="{21E7AFBA-E420-4938-B4EE-6C985FFF11FD}" srcOrd="1" destOrd="0" parTransId="{5ED9FD74-A4D3-4968-AD9D-E3F68A95260B}" sibTransId="{23B0A3DA-5C8F-410A-A7DE-CADB10A77C87}"/>
    <dgm:cxn modelId="{A79C6039-4986-4725-A4BC-07B834C5218C}" srcId="{0CB82B99-29FE-4EC9-BA14-A0FDA3253030}" destId="{2E16C051-084E-4EED-B877-EE1CC8FB43D3}" srcOrd="3" destOrd="0" parTransId="{895D5FC9-9414-4191-B4A2-A407F76A566A}" sibTransId="{3D2D6C13-5BF1-4A39-8C4C-94FE7D7AFA06}"/>
    <dgm:cxn modelId="{D0BDB01B-1303-48D3-99D5-660FAE837115}" srcId="{0CB82B99-29FE-4EC9-BA14-A0FDA3253030}" destId="{8AFA329C-E2B6-49F9-94BF-9284D245AF4D}" srcOrd="2" destOrd="0" parTransId="{C4366DE9-495D-4C1E-8E07-53F04521CA95}" sibTransId="{B2269D84-7228-4E81-A86D-C63D1965E79E}"/>
    <dgm:cxn modelId="{ABBF32CA-4A9F-47DF-ABEB-A176AA59C0D9}" srcId="{0CB82B99-29FE-4EC9-BA14-A0FDA3253030}" destId="{8E990960-E37C-41EF-8025-B696115B46E7}" srcOrd="0" destOrd="0" parTransId="{07118A21-AD58-49D9-8A8F-1547E78DF916}" sibTransId="{CE941B64-DDFE-46D3-BDF6-6F4A515FC139}"/>
    <dgm:cxn modelId="{3E197AB6-00EE-4A4E-9C15-C486BC15B148}" type="presOf" srcId="{8E990960-E37C-41EF-8025-B696115B46E7}" destId="{CF391248-237D-4114-B488-93DAE9A47733}" srcOrd="0" destOrd="0" presId="urn:microsoft.com/office/officeart/2005/8/layout/matrix1"/>
    <dgm:cxn modelId="{B69F5B1C-487A-4556-8323-E03DC5E6F1B0}" type="presOf" srcId="{8AFA329C-E2B6-49F9-94BF-9284D245AF4D}" destId="{D2401E92-672F-43DB-809D-EE2B55EADEF3}" srcOrd="0" destOrd="0" presId="urn:microsoft.com/office/officeart/2005/8/layout/matrix1"/>
    <dgm:cxn modelId="{82EF34D5-121A-4365-A103-3BB5D48A6406}" type="presOf" srcId="{AC906C55-C0DD-4BCF-9353-80EBE1E8352F}" destId="{DE7E6D83-1459-44F8-A3DA-3371F6BCCB1C}" srcOrd="0" destOrd="0" presId="urn:microsoft.com/office/officeart/2005/8/layout/matrix1"/>
    <dgm:cxn modelId="{27EC56FE-F698-4F83-B8F9-EBA1D8645E17}" type="presOf" srcId="{8E990960-E37C-41EF-8025-B696115B46E7}" destId="{D9A046B4-265C-4352-80A3-EE589395BF3C}" srcOrd="1" destOrd="0" presId="urn:microsoft.com/office/officeart/2005/8/layout/matrix1"/>
    <dgm:cxn modelId="{F604B00A-3ECE-4D19-9D8D-360CF8D30CB5}" type="presOf" srcId="{21E7AFBA-E420-4938-B4EE-6C985FFF11FD}" destId="{052A560F-406D-42DC-82CA-32CB93D5CDE7}" srcOrd="1" destOrd="0" presId="urn:microsoft.com/office/officeart/2005/8/layout/matrix1"/>
    <dgm:cxn modelId="{81B22B87-5978-4B46-A493-267B77678246}" type="presOf" srcId="{2E16C051-084E-4EED-B877-EE1CC8FB43D3}" destId="{2DEEDBF2-614A-47E9-9D97-F5451460235B}" srcOrd="1" destOrd="0" presId="urn:microsoft.com/office/officeart/2005/8/layout/matrix1"/>
    <dgm:cxn modelId="{CADEC4F8-B6FC-4D10-82B4-1E20EFBE1346}" srcId="{AC906C55-C0DD-4BCF-9353-80EBE1E8352F}" destId="{0CB82B99-29FE-4EC9-BA14-A0FDA3253030}" srcOrd="0" destOrd="0" parTransId="{879DDB1A-39A8-43C7-860E-F294C3ECCD51}" sibTransId="{FC6E7220-B3DA-47CB-9BB4-6460BCA1EB94}"/>
    <dgm:cxn modelId="{06F80B65-7C21-4B8F-B3E6-A306087FA468}" type="presOf" srcId="{2E16C051-084E-4EED-B877-EE1CC8FB43D3}" destId="{30C5B507-52EB-4450-9292-374C493047B1}" srcOrd="0" destOrd="0" presId="urn:microsoft.com/office/officeart/2005/8/layout/matrix1"/>
    <dgm:cxn modelId="{36FF10A8-CB49-4324-ADA4-6055DC03DA92}" type="presOf" srcId="{8AFA329C-E2B6-49F9-94BF-9284D245AF4D}" destId="{64BDE43E-588B-4646-B343-689281F36BBE}" srcOrd="1" destOrd="0" presId="urn:microsoft.com/office/officeart/2005/8/layout/matrix1"/>
    <dgm:cxn modelId="{4FAC5DFC-48A4-44CA-993E-10A5E5133D14}" type="presOf" srcId="{21E7AFBA-E420-4938-B4EE-6C985FFF11FD}" destId="{C545CAE6-5460-4897-9E60-B059CBB4FF65}" srcOrd="0" destOrd="0" presId="urn:microsoft.com/office/officeart/2005/8/layout/matrix1"/>
    <dgm:cxn modelId="{81B23A6D-01C9-4F9F-B936-1B2B08050065}" type="presParOf" srcId="{DE7E6D83-1459-44F8-A3DA-3371F6BCCB1C}" destId="{C8255BE2-E1D9-4A62-AA25-C0851E03B9F5}" srcOrd="0" destOrd="0" presId="urn:microsoft.com/office/officeart/2005/8/layout/matrix1"/>
    <dgm:cxn modelId="{B7C44D36-13AC-4D71-A02F-D87B97CBE206}" type="presParOf" srcId="{C8255BE2-E1D9-4A62-AA25-C0851E03B9F5}" destId="{CF391248-237D-4114-B488-93DAE9A47733}" srcOrd="0" destOrd="0" presId="urn:microsoft.com/office/officeart/2005/8/layout/matrix1"/>
    <dgm:cxn modelId="{246C7A2E-FD15-4CC6-8012-10203F4E0AF6}" type="presParOf" srcId="{C8255BE2-E1D9-4A62-AA25-C0851E03B9F5}" destId="{D9A046B4-265C-4352-80A3-EE589395BF3C}" srcOrd="1" destOrd="0" presId="urn:microsoft.com/office/officeart/2005/8/layout/matrix1"/>
    <dgm:cxn modelId="{1C0D7744-23CD-4586-9F5A-FFF52A56EA65}" type="presParOf" srcId="{C8255BE2-E1D9-4A62-AA25-C0851E03B9F5}" destId="{C545CAE6-5460-4897-9E60-B059CBB4FF65}" srcOrd="2" destOrd="0" presId="urn:microsoft.com/office/officeart/2005/8/layout/matrix1"/>
    <dgm:cxn modelId="{A0695ED4-4E38-4AC5-9AF0-7D44BEA38A40}" type="presParOf" srcId="{C8255BE2-E1D9-4A62-AA25-C0851E03B9F5}" destId="{052A560F-406D-42DC-82CA-32CB93D5CDE7}" srcOrd="3" destOrd="0" presId="urn:microsoft.com/office/officeart/2005/8/layout/matrix1"/>
    <dgm:cxn modelId="{F2A5AF5C-C3BB-4D78-ABDD-A5B8AD1D7CE3}" type="presParOf" srcId="{C8255BE2-E1D9-4A62-AA25-C0851E03B9F5}" destId="{D2401E92-672F-43DB-809D-EE2B55EADEF3}" srcOrd="4" destOrd="0" presId="urn:microsoft.com/office/officeart/2005/8/layout/matrix1"/>
    <dgm:cxn modelId="{0E57F993-72AE-4271-BE6E-A7D11239B723}" type="presParOf" srcId="{C8255BE2-E1D9-4A62-AA25-C0851E03B9F5}" destId="{64BDE43E-588B-4646-B343-689281F36BBE}" srcOrd="5" destOrd="0" presId="urn:microsoft.com/office/officeart/2005/8/layout/matrix1"/>
    <dgm:cxn modelId="{C35D86C7-3E64-48DA-80D2-7D8F7137D4C6}" type="presParOf" srcId="{C8255BE2-E1D9-4A62-AA25-C0851E03B9F5}" destId="{30C5B507-52EB-4450-9292-374C493047B1}" srcOrd="6" destOrd="0" presId="urn:microsoft.com/office/officeart/2005/8/layout/matrix1"/>
    <dgm:cxn modelId="{F9EA054B-E95D-4171-8B63-FF9997D5778F}" type="presParOf" srcId="{C8255BE2-E1D9-4A62-AA25-C0851E03B9F5}" destId="{2DEEDBF2-614A-47E9-9D97-F5451460235B}" srcOrd="7" destOrd="0" presId="urn:microsoft.com/office/officeart/2005/8/layout/matrix1"/>
    <dgm:cxn modelId="{ED2A6E9A-973B-49CC-973C-6CDD3858283C}" type="presParOf" srcId="{DE7E6D83-1459-44F8-A3DA-3371F6BCCB1C}" destId="{FDA31360-A55A-4E56-BB7D-1A0ACA07235F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91248-237D-4114-B488-93DAE9A47733}">
      <dsp:nvSpPr>
        <dsp:cNvPr id="0" name=""/>
        <dsp:cNvSpPr/>
      </dsp:nvSpPr>
      <dsp:spPr>
        <a:xfrm rot="16200000">
          <a:off x="2448592" y="-2448592"/>
          <a:ext cx="625188" cy="5522373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Afrontar las prioridades de nuestro entorno</a:t>
          </a:r>
        </a:p>
      </dsp:txBody>
      <dsp:txXfrm rot="5400000">
        <a:off x="0" y="0"/>
        <a:ext cx="5522373" cy="468891"/>
      </dsp:txXfrm>
    </dsp:sp>
    <dsp:sp modelId="{C545CAE6-5460-4897-9E60-B059CBB4FF65}">
      <dsp:nvSpPr>
        <dsp:cNvPr id="0" name=""/>
        <dsp:cNvSpPr/>
      </dsp:nvSpPr>
      <dsp:spPr>
        <a:xfrm>
          <a:off x="5522373" y="0"/>
          <a:ext cx="5522373" cy="625188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Fomentar la I+D+I y su transferencia</a:t>
          </a:r>
        </a:p>
      </dsp:txBody>
      <dsp:txXfrm>
        <a:off x="5522373" y="0"/>
        <a:ext cx="5522373" cy="468891"/>
      </dsp:txXfrm>
    </dsp:sp>
    <dsp:sp modelId="{D2401E92-672F-43DB-809D-EE2B55EADEF3}">
      <dsp:nvSpPr>
        <dsp:cNvPr id="0" name=""/>
        <dsp:cNvSpPr/>
      </dsp:nvSpPr>
      <dsp:spPr>
        <a:xfrm rot="10800000">
          <a:off x="0" y="625188"/>
          <a:ext cx="5522373" cy="625188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Catalizar la innovación y el liderazgo empresarial</a:t>
          </a:r>
        </a:p>
      </dsp:txBody>
      <dsp:txXfrm rot="10800000">
        <a:off x="0" y="781485"/>
        <a:ext cx="5522373" cy="468891"/>
      </dsp:txXfrm>
    </dsp:sp>
    <dsp:sp modelId="{30C5B507-52EB-4450-9292-374C493047B1}">
      <dsp:nvSpPr>
        <dsp:cNvPr id="0" name=""/>
        <dsp:cNvSpPr/>
      </dsp:nvSpPr>
      <dsp:spPr>
        <a:xfrm rot="5400000">
          <a:off x="7970966" y="-1823404"/>
          <a:ext cx="625188" cy="5522373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Desarrollar, retener y atraer talento</a:t>
          </a:r>
        </a:p>
      </dsp:txBody>
      <dsp:txXfrm rot="-5400000">
        <a:off x="5522373" y="781486"/>
        <a:ext cx="5522373" cy="468891"/>
      </dsp:txXfrm>
    </dsp:sp>
    <dsp:sp modelId="{FDA31360-A55A-4E56-BB7D-1A0ACA07235F}">
      <dsp:nvSpPr>
        <dsp:cNvPr id="0" name=""/>
        <dsp:cNvSpPr/>
      </dsp:nvSpPr>
      <dsp:spPr>
        <a:xfrm>
          <a:off x="3937330" y="456185"/>
          <a:ext cx="3170085" cy="33800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bg1"/>
              </a:solidFill>
            </a:rPr>
            <a:t>Objetivos estratégicos de la EECTI</a:t>
          </a:r>
        </a:p>
      </dsp:txBody>
      <dsp:txXfrm>
        <a:off x="3953830" y="472685"/>
        <a:ext cx="3137085" cy="30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85BA0-0562-48FF-8363-EBF927571B11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DA60-DC94-4800-833C-D4BAF6273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79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3E182-3026-224C-88CB-EC2A1121A50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10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3E182-3026-224C-88CB-EC2A1121A50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9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3E182-3026-224C-88CB-EC2A1121A50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5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3E182-3026-224C-88CB-EC2A1121A50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1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0195" y="6406621"/>
            <a:ext cx="3000894" cy="365125"/>
          </a:xfrm>
          <a:prstGeom prst="rect">
            <a:avLst/>
          </a:prstGeom>
        </p:spPr>
        <p:txBody>
          <a:bodyPr/>
          <a:lstStyle/>
          <a:p>
            <a:fld id="{C6C52C72-DE31-F449-A4ED-4C594FD91407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2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80E8-046F-4BD9-B43E-13507D414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1490F8-DBB1-480A-BFB5-6F1DFF2B6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B4478-1E06-435D-B9D1-546DBFF3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78D864-E47E-4350-93FB-CB7CDD08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FBD5D-9DF3-42D3-AE75-02F2507F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94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DD008-F683-427B-B496-98B3E843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9BEB4-9B83-437A-9BCD-11DA78204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32078-6751-4E07-85B4-921CF459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E6F7E-4396-48D7-AB5A-BC473B15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DFBBF-83E0-43B0-9DB8-950573BB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81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CFBFC-6B0C-4416-9263-A96E5680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100484-7091-4ABD-9A2C-6BCB80B19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5CEF6-5583-4790-B7A7-E3B8B4BD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A9870-6470-4D1E-90BB-AD4300AA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BE6AC-A8BD-446A-A5F9-9A0D9CCE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73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25877-FA2B-4E4A-A6D2-B5192F0E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DF850-D9EB-423B-B635-9E5E9C063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48D9A7-C81E-4E95-AE1C-C2493BC20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9A7196-2689-473A-B828-9ED35E86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4090B6-D4F9-4301-B03E-D65E97AD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C79EC1-0CD3-4FBA-A086-A54FABE5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00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337E9-EFDE-4D72-ADD4-CC9C490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C8DBA-FA35-4296-82DF-B390C1CE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103B17-BD45-4C35-B048-7DF4EDC1B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49561C-09AA-4A63-8171-A21637C34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03E8A2-F7F7-4F66-888D-65244612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AD785-D3F0-4D76-83F1-98886B58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7E9477-6F60-4382-9431-56DBBE96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AD9003-2A32-4322-B767-2B8A929F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75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6617A-B712-4E24-87D2-1E01D1F7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187159-8A4C-43CE-A6CF-922AF801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7E9E1E-8538-4B19-82FA-430816BE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FBCFE9-E951-48F0-AC41-5A4981A5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08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DA78A9-B6D4-49D7-8020-4165D67C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D06460-E2CC-4AD2-AD5E-C61809A1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A70F51-89FD-46BD-8576-FCA576F6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86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BA18A-F2F3-4BD2-B592-137D57CF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884E7B-FB38-4622-8D0C-6EBA6A36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F337E9-FFE9-4107-8FCA-A0CDA4E3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ECB069-1751-4290-9437-9C536BE3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2D2A19-C324-4501-89F9-D702E692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B2133B-F363-4A4B-8770-BA621A60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2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7" y="284176"/>
            <a:ext cx="10461812" cy="150876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0195" y="6406621"/>
            <a:ext cx="3000894" cy="365125"/>
          </a:xfrm>
          <a:prstGeom prst="rect">
            <a:avLst/>
          </a:prstGeom>
        </p:spPr>
        <p:txBody>
          <a:bodyPr/>
          <a:lstStyle/>
          <a:p>
            <a:fld id="{9B3A1323-8D79-1946-B0D7-40001CF92E9D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upo 6"/>
          <p:cNvGrpSpPr>
            <a:grpSpLocks noChangeAspect="1"/>
          </p:cNvGrpSpPr>
          <p:nvPr userDrawn="1"/>
        </p:nvGrpSpPr>
        <p:grpSpPr>
          <a:xfrm>
            <a:off x="10933043" y="193138"/>
            <a:ext cx="1177164" cy="1540332"/>
            <a:chOff x="9744635" y="4195482"/>
            <a:chExt cx="1685365" cy="2205318"/>
          </a:xfrm>
        </p:grpSpPr>
        <p:sp>
          <p:nvSpPr>
            <p:cNvPr id="8" name="Rectángulo 7"/>
            <p:cNvSpPr/>
            <p:nvPr/>
          </p:nvSpPr>
          <p:spPr>
            <a:xfrm>
              <a:off x="9744635" y="4195482"/>
              <a:ext cx="1685365" cy="22053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4" descr="http://www.aei.gob.es/stfls/MICINN/AEI/ficheros/Imagen_Institucional/Logo_AEI_sin_fond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507" y="4292809"/>
              <a:ext cx="1460829" cy="202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184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75BC-61C1-46BF-BC9F-A9FC200B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517CAF-CBF6-4609-8045-D01030674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85B31D-3136-4E96-9CA1-4EC50BB7B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060512-8E77-4A1F-BB78-999C1EE9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DA5294-D827-4B36-8A8E-E069B5F1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378E2B-B07E-4054-9A36-4FE865AF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48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70269-B0D9-4E3C-A600-4ACA8A7D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902920-F4DE-43D5-85B0-2576279D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B9ADA-D2C3-4582-A37F-9A338EBD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26894-ECA9-4537-B424-E571627F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78516-E865-4277-9104-393C25F5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5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5B526C-112E-4927-AAB3-D677DD7A0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5E0657-7D03-4EAD-95FF-BE5661E48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52F56-ADCB-4836-B322-701E7DFB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B88E6B-BB18-4DDA-B891-8D65EF4B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0D5C6B-8EF0-4A96-A386-ADFA8D08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15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8" name="Picture 4" descr="http://www.aei.gob.es/stfls/MICINN/AEI/ficheros/Imagen_Institucional/Logo_AEI_sin_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61" y="110010"/>
            <a:ext cx="1245553" cy="17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92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976" y="2011680"/>
            <a:ext cx="5673354" cy="45415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5692668" cy="45415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76" y="1913470"/>
            <a:ext cx="570191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975" y="2656566"/>
            <a:ext cx="5701913" cy="404903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29" y="1913470"/>
            <a:ext cx="5691829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5691828" cy="404903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0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05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2120053"/>
            <a:ext cx="7073512" cy="4451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4134036" cy="4423642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20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976" y="2032200"/>
            <a:ext cx="7146664" cy="4586665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4147" y="2032199"/>
            <a:ext cx="4248912" cy="458666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40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976" y="284176"/>
            <a:ext cx="10600662" cy="1449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76" y="2011679"/>
            <a:ext cx="11663083" cy="4658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grpSp>
        <p:nvGrpSpPr>
          <p:cNvPr id="5" name="Grupo 4"/>
          <p:cNvGrpSpPr>
            <a:grpSpLocks noChangeAspect="1"/>
          </p:cNvGrpSpPr>
          <p:nvPr userDrawn="1"/>
        </p:nvGrpSpPr>
        <p:grpSpPr>
          <a:xfrm>
            <a:off x="10933043" y="193138"/>
            <a:ext cx="1177164" cy="1540332"/>
            <a:chOff x="9744635" y="4195482"/>
            <a:chExt cx="1685365" cy="2205318"/>
          </a:xfrm>
        </p:grpSpPr>
        <p:sp>
          <p:nvSpPr>
            <p:cNvPr id="6" name="Rectángulo 5"/>
            <p:cNvSpPr/>
            <p:nvPr/>
          </p:nvSpPr>
          <p:spPr>
            <a:xfrm>
              <a:off x="9744635" y="4195482"/>
              <a:ext cx="1685365" cy="22053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4" descr="http://www.aei.gob.es/stfls/MICINN/AEI/ficheros/Imagen_Institucional/Logo_AEI_sin_fondo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507" y="4292809"/>
              <a:ext cx="1460829" cy="202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696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825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D5D683-FF9E-423C-833D-149638BE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2476D-EAB5-4FDF-BF36-84AF278B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A2C90A-D866-4789-99D9-F505B0708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C2D8-1DED-4550-AAA6-776BD7F709E3}" type="datetimeFigureOut">
              <a:rPr lang="es-ES" smtClean="0"/>
              <a:t>20/07/2021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61E25-072C-46AE-B9E7-61848575B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74D19-6448-4FBA-A00A-25E53B0B5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587-BFDA-4354-B6DB-459C82DDBD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0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996" y="2155887"/>
            <a:ext cx="11471565" cy="1739347"/>
          </a:xfrm>
        </p:spPr>
        <p:txBody>
          <a:bodyPr>
            <a:noAutofit/>
          </a:bodyPr>
          <a:lstStyle/>
          <a:p>
            <a:r>
              <a:rPr lang="es-ES" sz="4800" dirty="0" smtClean="0"/>
              <a:t>El Plan Estatal de Investigación Científica, técnica y de Innovación en la AEI</a:t>
            </a:r>
            <a:endParaRPr lang="es-ES" sz="4800" dirty="0"/>
          </a:p>
        </p:txBody>
      </p:sp>
      <p:grpSp>
        <p:nvGrpSpPr>
          <p:cNvPr id="8" name="Grupo 7"/>
          <p:cNvGrpSpPr/>
          <p:nvPr/>
        </p:nvGrpSpPr>
        <p:grpSpPr>
          <a:xfrm>
            <a:off x="10346424" y="4496255"/>
            <a:ext cx="1685365" cy="2205318"/>
            <a:chOff x="9744635" y="4195482"/>
            <a:chExt cx="1685365" cy="2205318"/>
          </a:xfrm>
        </p:grpSpPr>
        <p:sp>
          <p:nvSpPr>
            <p:cNvPr id="7" name="Rectángulo 6"/>
            <p:cNvSpPr/>
            <p:nvPr/>
          </p:nvSpPr>
          <p:spPr>
            <a:xfrm>
              <a:off x="9744635" y="4195482"/>
              <a:ext cx="1685365" cy="22053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8" name="Picture 4" descr="http://www.aei.gob.es/stfls/MICINN/AEI/ficheros/Imagen_Institucional/Logo_AEI_sin_fond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5507" y="4292809"/>
              <a:ext cx="1460829" cy="202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8" y="5391035"/>
            <a:ext cx="4055318" cy="13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832624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174682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INTEGRACIÓN</a:t>
            </a:r>
          </a:p>
        </p:txBody>
      </p:sp>
      <p:graphicFrame>
        <p:nvGraphicFramePr>
          <p:cNvPr id="4" name="Tabla 11">
            <a:extLst>
              <a:ext uri="{FF2B5EF4-FFF2-40B4-BE49-F238E27FC236}">
                <a16:creationId xmlns:a16="http://schemas.microsoft.com/office/drawing/2014/main" id="{3F990F98-4018-1D48-BADB-F26191B62E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7571" y="1275877"/>
          <a:ext cx="11520001" cy="481503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5524046">
                  <a:extLst>
                    <a:ext uri="{9D8B030D-6E8A-4147-A177-3AD203B41FA5}">
                      <a16:colId xmlns:a16="http://schemas.microsoft.com/office/drawing/2014/main" val="3819509440"/>
                    </a:ext>
                  </a:extLst>
                </a:gridCol>
                <a:gridCol w="2220430">
                  <a:extLst>
                    <a:ext uri="{9D8B030D-6E8A-4147-A177-3AD203B41FA5}">
                      <a16:colId xmlns:a16="http://schemas.microsoft.com/office/drawing/2014/main" val="3549777425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1857292132"/>
                    </a:ext>
                  </a:extLst>
                </a:gridCol>
                <a:gridCol w="1831316">
                  <a:extLst>
                    <a:ext uri="{9D8B030D-6E8A-4147-A177-3AD203B41FA5}">
                      <a16:colId xmlns:a16="http://schemas.microsoft.com/office/drawing/2014/main" val="3863837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MINISTERIO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Subvenciones 2021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Préstamos 2021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SUMA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9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Ciencia e Innovación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2.301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1.012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3.313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5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Industria, Comercio y 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193 M€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425 M€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618 M€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8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Asuntos Económicos y Transformación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214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214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8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Defensa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85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6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Universidades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80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8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Transición Ecológica y Reto Demográfico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45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45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Agricultura, Pesca y Alimentación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18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18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6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Asuntos Exteriores, Unión Europea y Cooperación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5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Sanidad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2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Transportes, Movilidad y Agenda Urbana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51055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10174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pPr algn="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2.943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1.437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4.380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7277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8B04D2B-E31D-464B-96CA-28B6CC3C668D}"/>
              </a:ext>
            </a:extLst>
          </p:cNvPr>
          <p:cNvSpPr txBox="1"/>
          <p:nvPr/>
        </p:nvSpPr>
        <p:spPr>
          <a:xfrm>
            <a:off x="8339244" y="6306241"/>
            <a:ext cx="3488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Actuaciones de dinamización, coordinación y apoyo</a:t>
            </a:r>
          </a:p>
        </p:txBody>
      </p:sp>
      <p:sp>
        <p:nvSpPr>
          <p:cNvPr id="2" name="Llamada rectangular redondeada 1">
            <a:extLst>
              <a:ext uri="{FF2B5EF4-FFF2-40B4-BE49-F238E27FC236}">
                <a16:creationId xmlns:a16="http://schemas.microsoft.com/office/drawing/2014/main" id="{D34A220A-504C-4441-8E6D-A8A28AAC415D}"/>
              </a:ext>
            </a:extLst>
          </p:cNvPr>
          <p:cNvSpPr/>
          <p:nvPr/>
        </p:nvSpPr>
        <p:spPr>
          <a:xfrm>
            <a:off x="6649375" y="2775714"/>
            <a:ext cx="3244104" cy="1815362"/>
          </a:xfrm>
          <a:prstGeom prst="wedgeRoundRectCallout">
            <a:avLst>
              <a:gd name="adj1" fmla="val 62854"/>
              <a:gd name="adj2" fmla="val -99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presupuesto del MCIN para 2020 fue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1.752 M€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presupuesto para 2021 supone casi duplicar esta cantidad.</a:t>
            </a:r>
          </a:p>
        </p:txBody>
      </p:sp>
    </p:spTree>
    <p:extLst>
      <p:ext uri="{BB962C8B-B14F-4D97-AF65-F5344CB8AC3E}">
        <p14:creationId xmlns:p14="http://schemas.microsoft.com/office/powerpoint/2010/main" val="29484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832624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graphicFrame>
        <p:nvGraphicFramePr>
          <p:cNvPr id="4" name="Tabla 11">
            <a:extLst>
              <a:ext uri="{FF2B5EF4-FFF2-40B4-BE49-F238E27FC236}">
                <a16:creationId xmlns:a16="http://schemas.microsoft.com/office/drawing/2014/main" id="{3F990F98-4018-1D48-BADB-F26191B62E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0133" y="1346901"/>
          <a:ext cx="7185183" cy="481503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4831253">
                  <a:extLst>
                    <a:ext uri="{9D8B030D-6E8A-4147-A177-3AD203B41FA5}">
                      <a16:colId xmlns:a16="http://schemas.microsoft.com/office/drawing/2014/main" val="3819509440"/>
                    </a:ext>
                  </a:extLst>
                </a:gridCol>
                <a:gridCol w="2353930">
                  <a:extLst>
                    <a:ext uri="{9D8B030D-6E8A-4147-A177-3AD203B41FA5}">
                      <a16:colId xmlns:a16="http://schemas.microsoft.com/office/drawing/2014/main" val="354977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MINISTERIO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MRR 2021-2023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9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Ciencia e Innovación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3.456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5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Industria, Comercio y 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1.711 M€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8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Asuntos Económicos y Transformación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843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8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Defensa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6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Universidades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8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Transición Ecológica y Reto Demográfico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Agricultura, Pesca y Alimentación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6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Asuntos Exteriores, Unión Europea y Cooperación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Sanidad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2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Transportes, Movilidad y Agenda Urbana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50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51055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10174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pPr algn="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6.062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7277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B1C9E5D-7F35-5C42-A3F8-97A2D8FB02C1}"/>
              </a:ext>
            </a:extLst>
          </p:cNvPr>
          <p:cNvSpPr txBox="1"/>
          <p:nvPr/>
        </p:nvSpPr>
        <p:spPr>
          <a:xfrm>
            <a:off x="307571" y="174682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MECANISMO DE RECUPERACIÓN Y RESILIENCIA (MRR)</a:t>
            </a:r>
          </a:p>
        </p:txBody>
      </p:sp>
      <p:pic>
        <p:nvPicPr>
          <p:cNvPr id="1028" name="Picture 4" descr="Ejes prioritarios en el mecanismo de recuperación y resiliencia (MRR):  transformación digital y económica - Financiación e investigación">
            <a:extLst>
              <a:ext uri="{FF2B5EF4-FFF2-40B4-BE49-F238E27FC236}">
                <a16:creationId xmlns:a16="http://schemas.microsoft.com/office/drawing/2014/main" id="{CD562F81-83AE-4A4C-82EE-59A78BB7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845" y="1346901"/>
            <a:ext cx="2532676" cy="12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9F047B-2AA4-854C-A766-4D41C3AB6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845" y="2753621"/>
            <a:ext cx="2532677" cy="34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783330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80156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97378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ESTRUCTURA DE EECTI &amp; PEICTI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D5BB193-F051-43DE-B96F-309677054F1E}"/>
              </a:ext>
            </a:extLst>
          </p:cNvPr>
          <p:cNvSpPr/>
          <p:nvPr/>
        </p:nvSpPr>
        <p:spPr>
          <a:xfrm>
            <a:off x="8895742" y="2896911"/>
            <a:ext cx="2772001" cy="2647838"/>
          </a:xfrm>
          <a:prstGeom prst="roundRect">
            <a:avLst>
              <a:gd name="adj" fmla="val 558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5996798-010F-4423-8A6B-14ED3A1108F5}"/>
              </a:ext>
            </a:extLst>
          </p:cNvPr>
          <p:cNvSpPr/>
          <p:nvPr/>
        </p:nvSpPr>
        <p:spPr>
          <a:xfrm>
            <a:off x="6079474" y="2896911"/>
            <a:ext cx="2520000" cy="2647838"/>
          </a:xfrm>
          <a:prstGeom prst="roundRect">
            <a:avLst>
              <a:gd name="adj" fmla="val 558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73AF16-ED0D-477C-90BA-E0C192EFBBE1}"/>
              </a:ext>
            </a:extLst>
          </p:cNvPr>
          <p:cNvSpPr/>
          <p:nvPr/>
        </p:nvSpPr>
        <p:spPr>
          <a:xfrm>
            <a:off x="2976685" y="2896911"/>
            <a:ext cx="2869807" cy="2647838"/>
          </a:xfrm>
          <a:prstGeom prst="roundRect">
            <a:avLst>
              <a:gd name="adj" fmla="val 68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98723E2-36D5-4A44-B004-D1B05FEE7DB4}"/>
              </a:ext>
            </a:extLst>
          </p:cNvPr>
          <p:cNvSpPr/>
          <p:nvPr/>
        </p:nvSpPr>
        <p:spPr>
          <a:xfrm>
            <a:off x="555144" y="2896911"/>
            <a:ext cx="2107713" cy="2647838"/>
          </a:xfrm>
          <a:prstGeom prst="roundRect">
            <a:avLst>
              <a:gd name="adj" fmla="val 5276"/>
            </a:avLst>
          </a:prstGeom>
          <a:solidFill>
            <a:srgbClr val="9DA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DA45ECD-5AF2-4036-8F94-80296C9B6088}"/>
              </a:ext>
            </a:extLst>
          </p:cNvPr>
          <p:cNvSpPr txBox="1"/>
          <p:nvPr/>
        </p:nvSpPr>
        <p:spPr>
          <a:xfrm>
            <a:off x="2985166" y="2975329"/>
            <a:ext cx="276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IMPULSAR LA INVESTIGACIÓN CIENTÍFICO-</a:t>
            </a:r>
            <a:r>
              <a:rPr kumimoji="0" lang="es-ES" sz="1600" b="1" i="0" u="none" strike="noStrike" kern="1200" cap="none" spc="-5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TÉCNICA Y SU TRANSFERENCIA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505701-53C7-4653-B4D5-91249BEDC0CB}"/>
              </a:ext>
            </a:extLst>
          </p:cNvPr>
          <p:cNvSpPr txBox="1"/>
          <p:nvPr/>
        </p:nvSpPr>
        <p:spPr>
          <a:xfrm>
            <a:off x="6079475" y="2975329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DESARROLLAR,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ATRAER Y 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RETENER TALENTO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A9DAAB9-517F-43A1-A5C2-8EFFC16BE87A}"/>
              </a:ext>
            </a:extLst>
          </p:cNvPr>
          <p:cNvSpPr txBox="1"/>
          <p:nvPr/>
        </p:nvSpPr>
        <p:spPr>
          <a:xfrm>
            <a:off x="8895741" y="2975329"/>
            <a:ext cx="27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CATALIZAR LA INNOVACIÓN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EL LIDERAZGO EMPRESARIAL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9AF1E8-B6BE-4AA1-B93C-496B08A421AA}"/>
              </a:ext>
            </a:extLst>
          </p:cNvPr>
          <p:cNvSpPr txBox="1"/>
          <p:nvPr/>
        </p:nvSpPr>
        <p:spPr>
          <a:xfrm>
            <a:off x="553624" y="2975329"/>
            <a:ext cx="208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AFRONTAR LAS 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PRIORIDADES DE 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NUESTRO ENTORNO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0ACD12C-A373-410B-879C-B460043DFA24}"/>
              </a:ext>
            </a:extLst>
          </p:cNvPr>
          <p:cNvSpPr txBox="1"/>
          <p:nvPr/>
        </p:nvSpPr>
        <p:spPr>
          <a:xfrm>
            <a:off x="2985166" y="3824388"/>
            <a:ext cx="29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GENERACIÓN DE CONOCIMIENTO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TRANSFERENCIA DE CONOCIMIENTO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FORTALECIMIENTO INSTITUCIONAL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INFRAESTRUCTURAS Y EQUIPAMIENTO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667C99-06C4-448C-8763-0C76941EC33A}"/>
              </a:ext>
            </a:extLst>
          </p:cNvPr>
          <p:cNvSpPr txBox="1"/>
          <p:nvPr/>
        </p:nvSpPr>
        <p:spPr>
          <a:xfrm>
            <a:off x="6079473" y="3824388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INCORPORACIÓN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MOVILIDAD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8C3D0B8-D95D-427D-99C8-3E908463BB25}"/>
              </a:ext>
            </a:extLst>
          </p:cNvPr>
          <p:cNvSpPr txBox="1"/>
          <p:nvPr/>
        </p:nvSpPr>
        <p:spPr>
          <a:xfrm>
            <a:off x="8930261" y="3824388"/>
            <a:ext cx="273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I+D+I EMPRESARIAL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 INNOVADOR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COLABORACÓN PÚBLICO-PRIVADA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182D13D-AB37-4616-8FA8-8FFC04F66702}"/>
              </a:ext>
            </a:extLst>
          </p:cNvPr>
          <p:cNvSpPr txBox="1"/>
          <p:nvPr/>
        </p:nvSpPr>
        <p:spPr>
          <a:xfrm>
            <a:off x="581853" y="3824388"/>
            <a:ext cx="208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INTERNACIONALIZACIÓN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SINERGIAS TERRITORIALES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ACCIONES ESTRATÉGICAS</a:t>
            </a:r>
          </a:p>
        </p:txBody>
      </p:sp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576BBE4F-BDF1-4959-B82E-3B5743FDFADA}"/>
              </a:ext>
            </a:extLst>
          </p:cNvPr>
          <p:cNvSpPr/>
          <p:nvPr/>
        </p:nvSpPr>
        <p:spPr>
          <a:xfrm>
            <a:off x="1254967" y="4810367"/>
            <a:ext cx="10645756" cy="617534"/>
          </a:xfrm>
          <a:prstGeom prst="homePlate">
            <a:avLst>
              <a:gd name="adj" fmla="val 2511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echa: doblada 26">
            <a:extLst>
              <a:ext uri="{FF2B5EF4-FFF2-40B4-BE49-F238E27FC236}">
                <a16:creationId xmlns:a16="http://schemas.microsoft.com/office/drawing/2014/main" id="{A3632227-54AC-4F67-9F6E-F8BE740C2564}"/>
              </a:ext>
            </a:extLst>
          </p:cNvPr>
          <p:cNvSpPr/>
          <p:nvPr/>
        </p:nvSpPr>
        <p:spPr>
          <a:xfrm rot="10800000" flipH="1">
            <a:off x="733582" y="4886321"/>
            <a:ext cx="968710" cy="759640"/>
          </a:xfrm>
          <a:prstGeom prst="bentArrow">
            <a:avLst>
              <a:gd name="adj1" fmla="val 43099"/>
              <a:gd name="adj2" fmla="val 50000"/>
              <a:gd name="adj3" fmla="val 0"/>
              <a:gd name="adj4" fmla="val 1136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echa: pentágono 27">
            <a:extLst>
              <a:ext uri="{FF2B5EF4-FFF2-40B4-BE49-F238E27FC236}">
                <a16:creationId xmlns:a16="http://schemas.microsoft.com/office/drawing/2014/main" id="{21BA3AD8-ABA6-4673-BEE5-EE897E31189F}"/>
              </a:ext>
            </a:extLst>
          </p:cNvPr>
          <p:cNvSpPr/>
          <p:nvPr/>
        </p:nvSpPr>
        <p:spPr>
          <a:xfrm rot="16200000">
            <a:off x="1343429" y="4025506"/>
            <a:ext cx="565200" cy="1784379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0A1B44B-38C6-4D50-842A-8D985DA7F891}"/>
              </a:ext>
            </a:extLst>
          </p:cNvPr>
          <p:cNvSpPr txBox="1"/>
          <p:nvPr/>
        </p:nvSpPr>
        <p:spPr>
          <a:xfrm>
            <a:off x="733708" y="4876514"/>
            <a:ext cx="1109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  /  CULTURA, CREATIVIDAD &amp; SOCIEDAD INCLUSIVA  /  SEGURIDAD PARA LA SOCIEDAD  /  MUNDO DIGITAL, INDUSTRIA, ESPACIO &amp; DEFENSA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CLIMA, ENERGÍA &amp; MOVILIDAD  /  ALIMENTACIÓN, BIOECONOMÍA, RECURSOS NATURALES &amp; MEDIOAMBIENTALES</a:t>
            </a:r>
          </a:p>
        </p:txBody>
      </p:sp>
      <p:sp>
        <p:nvSpPr>
          <p:cNvPr id="30" name="Flecha: pentágono 29">
            <a:extLst>
              <a:ext uri="{FF2B5EF4-FFF2-40B4-BE49-F238E27FC236}">
                <a16:creationId xmlns:a16="http://schemas.microsoft.com/office/drawing/2014/main" id="{6A85A215-DE08-47CC-80AC-ECC7615D5E38}"/>
              </a:ext>
            </a:extLst>
          </p:cNvPr>
          <p:cNvSpPr/>
          <p:nvPr/>
        </p:nvSpPr>
        <p:spPr>
          <a:xfrm rot="16200000">
            <a:off x="1580965" y="3674766"/>
            <a:ext cx="89615" cy="1784379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lecha: pentágono 30">
            <a:extLst>
              <a:ext uri="{FF2B5EF4-FFF2-40B4-BE49-F238E27FC236}">
                <a16:creationId xmlns:a16="http://schemas.microsoft.com/office/drawing/2014/main" id="{3A17069E-CBFB-4FA5-8773-004CBDFEB3BC}"/>
              </a:ext>
            </a:extLst>
          </p:cNvPr>
          <p:cNvSpPr/>
          <p:nvPr/>
        </p:nvSpPr>
        <p:spPr>
          <a:xfrm rot="16200000">
            <a:off x="1602914" y="3579811"/>
            <a:ext cx="45719" cy="1784379"/>
          </a:xfrm>
          <a:prstGeom prst="homePlat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0EADFE9-6D05-4B14-BFF2-8AC8107805DA}"/>
              </a:ext>
            </a:extLst>
          </p:cNvPr>
          <p:cNvSpPr/>
          <p:nvPr/>
        </p:nvSpPr>
        <p:spPr>
          <a:xfrm>
            <a:off x="553620" y="2451495"/>
            <a:ext cx="11114120" cy="360000"/>
          </a:xfrm>
          <a:prstGeom prst="roundRect">
            <a:avLst>
              <a:gd name="adj" fmla="val 1628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PROGRAMAS &amp; SUBPROGRAMAS DEL PEICTI 2021-2023</a:t>
            </a: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BBC1D494-745D-4B18-A33A-C07080C727C6}"/>
              </a:ext>
            </a:extLst>
          </p:cNvPr>
          <p:cNvGraphicFramePr/>
          <p:nvPr>
            <p:extLst/>
          </p:nvPr>
        </p:nvGraphicFramePr>
        <p:xfrm>
          <a:off x="590505" y="894922"/>
          <a:ext cx="11044747" cy="125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6CD8BF19-1B3F-4519-97BB-74CD2588B9B6}"/>
              </a:ext>
            </a:extLst>
          </p:cNvPr>
          <p:cNvSpPr/>
          <p:nvPr/>
        </p:nvSpPr>
        <p:spPr>
          <a:xfrm rot="10800000" flipV="1">
            <a:off x="4484451" y="2211446"/>
            <a:ext cx="3277496" cy="175272"/>
          </a:xfrm>
          <a:prstGeom prst="downArrow">
            <a:avLst>
              <a:gd name="adj1" fmla="val 63995"/>
              <a:gd name="adj2" fmla="val 10000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ángulo: esquinas redondeadas 15">
            <a:extLst>
              <a:ext uri="{FF2B5EF4-FFF2-40B4-BE49-F238E27FC236}">
                <a16:creationId xmlns:a16="http://schemas.microsoft.com/office/drawing/2014/main" id="{ACC8DB75-5106-8F48-8E0C-8384E16CA12F}"/>
              </a:ext>
            </a:extLst>
          </p:cNvPr>
          <p:cNvSpPr/>
          <p:nvPr/>
        </p:nvSpPr>
        <p:spPr>
          <a:xfrm>
            <a:off x="581853" y="5600470"/>
            <a:ext cx="11095036" cy="1175575"/>
          </a:xfrm>
          <a:prstGeom prst="roundRect">
            <a:avLst>
              <a:gd name="adj" fmla="val 1339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60E7798-B125-7C4D-84D1-864E826CBF63}"/>
              </a:ext>
            </a:extLst>
          </p:cNvPr>
          <p:cNvSpPr txBox="1"/>
          <p:nvPr/>
        </p:nvSpPr>
        <p:spPr>
          <a:xfrm>
            <a:off x="654669" y="5682001"/>
            <a:ext cx="5892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Generación de nuevo conocimiento y su aplicación.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Reconstrucción social y económica tras la crisis global sufrida por</a:t>
            </a:r>
            <a:b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COVID-19.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Incremento de la competitividad en los sectores público y privado.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A22567-6AFA-7D4D-867A-8D1DF91E9A78}"/>
              </a:ext>
            </a:extLst>
          </p:cNvPr>
          <p:cNvSpPr/>
          <p:nvPr/>
        </p:nvSpPr>
        <p:spPr>
          <a:xfrm>
            <a:off x="7078032" y="5677291"/>
            <a:ext cx="4532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Generación de empleo de calidad.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Mejora del impacto social de la I+D+I.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Creación de un marco normativo adecuado.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Situar la inversión en I+D+I en la media europea.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880610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2965" y="199834"/>
            <a:ext cx="959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NOVEDADES DESTACADAS DEL PEICTI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D5BB193-F051-43DE-B96F-309677054F1E}"/>
              </a:ext>
            </a:extLst>
          </p:cNvPr>
          <p:cNvSpPr/>
          <p:nvPr/>
        </p:nvSpPr>
        <p:spPr>
          <a:xfrm>
            <a:off x="302965" y="1349454"/>
            <a:ext cx="2718290" cy="4061440"/>
          </a:xfrm>
          <a:prstGeom prst="roundRect">
            <a:avLst>
              <a:gd name="adj" fmla="val 558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9AF1E8-B6BE-4AA1-B93C-496B08A421AA}"/>
              </a:ext>
            </a:extLst>
          </p:cNvPr>
          <p:cNvSpPr txBox="1"/>
          <p:nvPr/>
        </p:nvSpPr>
        <p:spPr>
          <a:xfrm>
            <a:off x="302965" y="1604640"/>
            <a:ext cx="271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AFRONTAR LAS PRIORIDADES DE </a:t>
            </a:r>
            <a:b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NUESTRO ENTORNO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321AFA0B-4ED5-BA40-A1B2-D05D266B1B02}"/>
              </a:ext>
            </a:extLst>
          </p:cNvPr>
          <p:cNvSpPr txBox="1"/>
          <p:nvPr/>
        </p:nvSpPr>
        <p:spPr>
          <a:xfrm>
            <a:off x="347651" y="2700852"/>
            <a:ext cx="2656826" cy="239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 COORDINADOS CON LAS COMUNIDADES AUTÓNOMAS 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ACCIÓN ESTRATÉGICA EN MEDICINA DE PRECISIÓN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ACCIONES ESTRATÉGICAS EN SEIS AGRUPACIONES TEMÁTICAS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C5DC065-4459-4CE0-AEEA-CD4F044BFDE9}"/>
              </a:ext>
            </a:extLst>
          </p:cNvPr>
          <p:cNvCxnSpPr>
            <a:cxnSpLocks/>
          </p:cNvCxnSpPr>
          <p:nvPr/>
        </p:nvCxnSpPr>
        <p:spPr>
          <a:xfrm>
            <a:off x="414556" y="2590975"/>
            <a:ext cx="24384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BBC5FC23-E747-45DE-A01E-5EC296210537}"/>
              </a:ext>
            </a:extLst>
          </p:cNvPr>
          <p:cNvSpPr/>
          <p:nvPr/>
        </p:nvSpPr>
        <p:spPr>
          <a:xfrm>
            <a:off x="3131892" y="1349454"/>
            <a:ext cx="2718290" cy="4061440"/>
          </a:xfrm>
          <a:prstGeom prst="roundRect">
            <a:avLst>
              <a:gd name="adj" fmla="val 558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2FBDB5B-9908-4158-831F-91D429862DBD}"/>
              </a:ext>
            </a:extLst>
          </p:cNvPr>
          <p:cNvSpPr txBox="1"/>
          <p:nvPr/>
        </p:nvSpPr>
        <p:spPr>
          <a:xfrm>
            <a:off x="3131417" y="1369486"/>
            <a:ext cx="2640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IMPULSAR LA INVESTIGACIÓN CIENTÍFICO-TÉCNICA Y SU TRANSFERENCIA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2E1124C-4348-4FEA-8E63-867DEF0CE316}"/>
              </a:ext>
            </a:extLst>
          </p:cNvPr>
          <p:cNvSpPr txBox="1"/>
          <p:nvPr/>
        </p:nvSpPr>
        <p:spPr>
          <a:xfrm>
            <a:off x="3209923" y="2700852"/>
            <a:ext cx="2640259" cy="264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 ESTRATÉGICOS – INTERDISCIPLINARES, DIGITALIZACIÓN &amp; TRANSICIÓN ECOLÓGICA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 DE PRUEBA DE CONCEPTO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FORTALECIMIENTO DE OPIs, INFRAESTRUCTURAS Y EQUIPAMIENTO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8B85F0C-495D-4C4B-AE5C-D9C312F79D7C}"/>
              </a:ext>
            </a:extLst>
          </p:cNvPr>
          <p:cNvCxnSpPr>
            <a:cxnSpLocks/>
          </p:cNvCxnSpPr>
          <p:nvPr/>
        </p:nvCxnSpPr>
        <p:spPr>
          <a:xfrm>
            <a:off x="3301731" y="2590975"/>
            <a:ext cx="24384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D4E32342-E786-43E1-98EE-08E0928AD97E}"/>
              </a:ext>
            </a:extLst>
          </p:cNvPr>
          <p:cNvSpPr/>
          <p:nvPr/>
        </p:nvSpPr>
        <p:spPr>
          <a:xfrm>
            <a:off x="5960819" y="1349454"/>
            <a:ext cx="2720049" cy="4061441"/>
          </a:xfrm>
          <a:prstGeom prst="roundRect">
            <a:avLst>
              <a:gd name="adj" fmla="val 558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BC9BD3A-465B-4F90-8757-7CFC60C73C21}"/>
              </a:ext>
            </a:extLst>
          </p:cNvPr>
          <p:cNvSpPr txBox="1"/>
          <p:nvPr/>
        </p:nvSpPr>
        <p:spPr>
          <a:xfrm>
            <a:off x="5959871" y="1493312"/>
            <a:ext cx="264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DESARROLLAR,</a:t>
            </a:r>
            <a:b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ATRAER Y </a:t>
            </a:r>
            <a:b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RETENER TALENTO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EEEE8CB0-9247-4C7D-8923-234DF494F2B7}"/>
              </a:ext>
            </a:extLst>
          </p:cNvPr>
          <p:cNvSpPr txBox="1"/>
          <p:nvPr/>
        </p:nvSpPr>
        <p:spPr>
          <a:xfrm>
            <a:off x="6018594" y="2700852"/>
            <a:ext cx="2640259" cy="264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IMPULSO A LA CARRERA INVESTIGADORA </a:t>
            </a:r>
            <a:b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(contrato de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incor-poración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estable)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FINANCIACIÓN DE COSTES DE COORDINACIÓN Y DE PERSONAL A EMPRESAS EN PROYECTOS DE COLABORACIÓN PÚBLICO-PRIVADA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799959E6-F0A7-4007-840D-3D96DBFDA517}"/>
              </a:ext>
            </a:extLst>
          </p:cNvPr>
          <p:cNvCxnSpPr>
            <a:cxnSpLocks/>
          </p:cNvCxnSpPr>
          <p:nvPr/>
        </p:nvCxnSpPr>
        <p:spPr>
          <a:xfrm>
            <a:off x="6096629" y="2590975"/>
            <a:ext cx="24384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869FD1BC-885E-4D9D-972F-3F40E191F1B7}"/>
              </a:ext>
            </a:extLst>
          </p:cNvPr>
          <p:cNvSpPr/>
          <p:nvPr/>
        </p:nvSpPr>
        <p:spPr>
          <a:xfrm>
            <a:off x="8791505" y="1349454"/>
            <a:ext cx="3036066" cy="4061446"/>
          </a:xfrm>
          <a:prstGeom prst="roundRect">
            <a:avLst>
              <a:gd name="adj" fmla="val 558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A396F338-8F83-473F-9502-050405D46B66}"/>
              </a:ext>
            </a:extLst>
          </p:cNvPr>
          <p:cNvSpPr txBox="1"/>
          <p:nvPr/>
        </p:nvSpPr>
        <p:spPr>
          <a:xfrm>
            <a:off x="8791504" y="1493311"/>
            <a:ext cx="279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CATALIZAR LA </a:t>
            </a:r>
            <a:b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INNOVACIÓN Y EL </a:t>
            </a:r>
            <a:b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LIDERAZGO EMPRESARIAL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4340DC46-3E6B-406D-A76B-3A8F852723BF}"/>
              </a:ext>
            </a:extLst>
          </p:cNvPr>
          <p:cNvSpPr txBox="1"/>
          <p:nvPr/>
        </p:nvSpPr>
        <p:spPr>
          <a:xfrm>
            <a:off x="8848922" y="2700852"/>
            <a:ext cx="2928315" cy="264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 FOCALIZADOS MISIONES CIENCIA-INNOVACIÓN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IMPULSO A LOS PROYECTOS DE TRANSFERENCIA CERVERA</a:t>
            </a:r>
          </a:p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FOMENTO DE LA INNOVACIÓN DESDE LA DEMANDA, COMPRA PÚBLICA PRECOMERCIAL Y DE INNOVACIÓN</a:t>
            </a:r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27A8C3D0-50DE-483E-AC6E-054718C56748}"/>
              </a:ext>
            </a:extLst>
          </p:cNvPr>
          <p:cNvCxnSpPr>
            <a:cxnSpLocks/>
          </p:cNvCxnSpPr>
          <p:nvPr/>
        </p:nvCxnSpPr>
        <p:spPr>
          <a:xfrm>
            <a:off x="8899256" y="2590975"/>
            <a:ext cx="2785186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909794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3213" y="153447"/>
            <a:ext cx="76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PLANES COMPLEMENTARIOS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CD76A8A-B126-4CD7-83E1-EDE9CF98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8900719" y="-35979"/>
            <a:ext cx="2105637" cy="90307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CBABB15-10C3-487F-B9F0-F239A92E4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53" y="132837"/>
            <a:ext cx="864066" cy="57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C5B1EC6-5E53-4BA4-BB7F-6E1E5B16F8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41" y="153447"/>
            <a:ext cx="866309" cy="5522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73B1B9B2-BCF7-46A6-95B9-39DB3868743C}"/>
              </a:ext>
            </a:extLst>
          </p:cNvPr>
          <p:cNvSpPr/>
          <p:nvPr/>
        </p:nvSpPr>
        <p:spPr>
          <a:xfrm>
            <a:off x="7902429" y="656525"/>
            <a:ext cx="3913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Financiado por la Unión Europea –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NextGenerationEU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ángulo: esquinas redondeadas 40">
            <a:extLst>
              <a:ext uri="{FF2B5EF4-FFF2-40B4-BE49-F238E27FC236}">
                <a16:creationId xmlns:a16="http://schemas.microsoft.com/office/drawing/2014/main" id="{22AF5E1D-347F-AE44-9136-79C5A6A2632A}"/>
              </a:ext>
            </a:extLst>
          </p:cNvPr>
          <p:cNvSpPr/>
          <p:nvPr/>
        </p:nvSpPr>
        <p:spPr>
          <a:xfrm>
            <a:off x="377825" y="1183094"/>
            <a:ext cx="11437938" cy="438150"/>
          </a:xfrm>
          <a:prstGeom prst="roundRect">
            <a:avLst>
              <a:gd name="adj" fmla="val 117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lecha: cheurón 3">
            <a:extLst>
              <a:ext uri="{FF2B5EF4-FFF2-40B4-BE49-F238E27FC236}">
                <a16:creationId xmlns:a16="http://schemas.microsoft.com/office/drawing/2014/main" id="{A9E41AE1-2FF5-AD49-AB29-5591144F53BF}"/>
              </a:ext>
            </a:extLst>
          </p:cNvPr>
          <p:cNvSpPr/>
          <p:nvPr/>
        </p:nvSpPr>
        <p:spPr>
          <a:xfrm>
            <a:off x="400050" y="5440769"/>
            <a:ext cx="5867400" cy="973137"/>
          </a:xfrm>
          <a:prstGeom prst="chevron">
            <a:avLst/>
          </a:prstGeom>
          <a:solidFill>
            <a:srgbClr val="D6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Q4-2021: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Inicio de programas en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áreas de interés común (3 años).</a:t>
            </a:r>
          </a:p>
        </p:txBody>
      </p:sp>
      <p:sp>
        <p:nvSpPr>
          <p:cNvPr id="37" name="Flecha: cheurón 33">
            <a:extLst>
              <a:ext uri="{FF2B5EF4-FFF2-40B4-BE49-F238E27FC236}">
                <a16:creationId xmlns:a16="http://schemas.microsoft.com/office/drawing/2014/main" id="{CCD62799-F4AA-2A4B-9CEE-188465CC0A87}"/>
              </a:ext>
            </a:extLst>
          </p:cNvPr>
          <p:cNvSpPr/>
          <p:nvPr/>
        </p:nvSpPr>
        <p:spPr>
          <a:xfrm>
            <a:off x="5969000" y="5440769"/>
            <a:ext cx="5867400" cy="973137"/>
          </a:xfrm>
          <a:prstGeom prst="chevron">
            <a:avLst/>
          </a:prstGeom>
          <a:solidFill>
            <a:srgbClr val="D6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Q1-2022: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Inicio de programas en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áreas de interés común (3 años).</a:t>
            </a:r>
          </a:p>
        </p:txBody>
      </p:sp>
      <p:sp>
        <p:nvSpPr>
          <p:cNvPr id="38" name="Rectángulo: esquinas redondeadas 36">
            <a:extLst>
              <a:ext uri="{FF2B5EF4-FFF2-40B4-BE49-F238E27FC236}">
                <a16:creationId xmlns:a16="http://schemas.microsoft.com/office/drawing/2014/main" id="{B2B0DD64-2CC3-664F-BDC8-2287F5E12EC7}"/>
              </a:ext>
            </a:extLst>
          </p:cNvPr>
          <p:cNvSpPr/>
          <p:nvPr/>
        </p:nvSpPr>
        <p:spPr>
          <a:xfrm>
            <a:off x="400050" y="1816506"/>
            <a:ext cx="11436350" cy="971550"/>
          </a:xfrm>
          <a:prstGeom prst="roundRect">
            <a:avLst>
              <a:gd name="adj" fmla="val 117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DEFINICIÓN DE PRIORIDADES TEMÁTICAS (RIS3/S3)</a:t>
            </a:r>
          </a:p>
        </p:txBody>
      </p:sp>
      <p:sp>
        <p:nvSpPr>
          <p:cNvPr id="39" name="Rectángulo: esquinas redondeadas 40">
            <a:extLst>
              <a:ext uri="{FF2B5EF4-FFF2-40B4-BE49-F238E27FC236}">
                <a16:creationId xmlns:a16="http://schemas.microsoft.com/office/drawing/2014/main" id="{8AE232D6-714E-5A48-9EBD-A3D65C9642AF}"/>
              </a:ext>
            </a:extLst>
          </p:cNvPr>
          <p:cNvSpPr/>
          <p:nvPr/>
        </p:nvSpPr>
        <p:spPr>
          <a:xfrm>
            <a:off x="400050" y="3038881"/>
            <a:ext cx="11436350" cy="971550"/>
          </a:xfrm>
          <a:prstGeom prst="roundRect">
            <a:avLst>
              <a:gd name="adj" fmla="val 117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CONSTRUCCIÓN DE SINERGIAS TERRITORIALES</a:t>
            </a:r>
          </a:p>
        </p:txBody>
      </p:sp>
      <p:sp>
        <p:nvSpPr>
          <p:cNvPr id="40" name="Rectángulo: esquinas redondeadas 41">
            <a:extLst>
              <a:ext uri="{FF2B5EF4-FFF2-40B4-BE49-F238E27FC236}">
                <a16:creationId xmlns:a16="http://schemas.microsoft.com/office/drawing/2014/main" id="{F5410BF4-A1E2-414C-A506-F8BA4DAFE2AD}"/>
              </a:ext>
            </a:extLst>
          </p:cNvPr>
          <p:cNvSpPr/>
          <p:nvPr/>
        </p:nvSpPr>
        <p:spPr>
          <a:xfrm>
            <a:off x="400050" y="4261256"/>
            <a:ext cx="11436350" cy="971550"/>
          </a:xfrm>
          <a:prstGeom prst="roundRect">
            <a:avLst>
              <a:gd name="adj" fmla="val 117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MECANISMOS DE CO-GOBERNANZA Y CO-GESTIÓN</a:t>
            </a:r>
          </a:p>
        </p:txBody>
      </p:sp>
      <p:sp>
        <p:nvSpPr>
          <p:cNvPr id="41" name="CuadroTexto 42">
            <a:extLst>
              <a:ext uri="{FF2B5EF4-FFF2-40B4-BE49-F238E27FC236}">
                <a16:creationId xmlns:a16="http://schemas.microsoft.com/office/drawing/2014/main" id="{61446763-A7FE-AE4C-87FF-514B9669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1846669"/>
            <a:ext cx="6478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Áreas de interés</a:t>
            </a:r>
            <a:r>
              <a:rPr kumimoji="0" lang="es-ES" alt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Agroalimentación, Biodiversidad, Biotecnología en Salud, Materiales Avanzados, Ciencias Marinas, Comunicación Cuántica, Astrofísica &amp; Física de Altas Energías, Energía &amp; H</a:t>
            </a:r>
            <a:r>
              <a:rPr kumimoji="0" lang="es-ES" altLang="es-E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Verde.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01C97DC-8E1E-1648-9A44-92C94516EA2D}"/>
              </a:ext>
            </a:extLst>
          </p:cNvPr>
          <p:cNvCxnSpPr>
            <a:cxnSpLocks/>
          </p:cNvCxnSpPr>
          <p:nvPr/>
        </p:nvCxnSpPr>
        <p:spPr>
          <a:xfrm>
            <a:off x="5340350" y="1927631"/>
            <a:ext cx="0" cy="78898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6D4EFC2-E9C6-8D43-82FA-BFF5019CC8F8}"/>
              </a:ext>
            </a:extLst>
          </p:cNvPr>
          <p:cNvCxnSpPr>
            <a:cxnSpLocks/>
          </p:cNvCxnSpPr>
          <p:nvPr/>
        </p:nvCxnSpPr>
        <p:spPr>
          <a:xfrm>
            <a:off x="5340350" y="3129369"/>
            <a:ext cx="0" cy="78898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600F196-F5EC-CE47-9CB2-89353510A10C}"/>
              </a:ext>
            </a:extLst>
          </p:cNvPr>
          <p:cNvCxnSpPr>
            <a:cxnSpLocks/>
          </p:cNvCxnSpPr>
          <p:nvPr/>
        </p:nvCxnSpPr>
        <p:spPr>
          <a:xfrm>
            <a:off x="5340350" y="4348569"/>
            <a:ext cx="0" cy="7874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7">
            <a:extLst>
              <a:ext uri="{FF2B5EF4-FFF2-40B4-BE49-F238E27FC236}">
                <a16:creationId xmlns:a16="http://schemas.microsoft.com/office/drawing/2014/main" id="{58C403B9-33EF-FF46-AC64-844B67D5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3062694"/>
            <a:ext cx="6453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programa coordinado por área temática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Aprovechamiento de capacidades e infraestructuras singulares. Participación de empresas. Sinergias entre diferentes CCAA.</a:t>
            </a:r>
          </a:p>
        </p:txBody>
      </p:sp>
      <p:sp>
        <p:nvSpPr>
          <p:cNvPr id="46" name="CuadroTexto 48">
            <a:extLst>
              <a:ext uri="{FF2B5EF4-FFF2-40B4-BE49-F238E27FC236}">
                <a16:creationId xmlns:a16="http://schemas.microsoft.com/office/drawing/2014/main" id="{AC2178C7-9CAE-2941-9CE2-C7C18AE1C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4293225"/>
            <a:ext cx="64531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 convenio de colaboración MCIN-CCAA por programa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Compromisos de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-financiación y mecanismos de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-gobernanza y </a:t>
            </a:r>
            <a:r>
              <a:rPr kumimoji="0" lang="es-ES" alt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-gestión. Transformación económica territorial.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" name="Rectángulo 1">
            <a:extLst>
              <a:ext uri="{FF2B5EF4-FFF2-40B4-BE49-F238E27FC236}">
                <a16:creationId xmlns:a16="http://schemas.microsoft.com/office/drawing/2014/main" id="{4C23CB25-021D-E34F-AAA9-C887EA4B3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230719"/>
            <a:ext cx="11709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ACCIONES DE I+D+I CON OBJETIVOS COMUNES REFLEJADOS EN LAS RIS3 NACIONAL Y AUTONÓMICA</a:t>
            </a:r>
          </a:p>
        </p:txBody>
      </p:sp>
    </p:spTree>
    <p:extLst>
      <p:ext uri="{BB962C8B-B14F-4D97-AF65-F5344CB8AC3E}">
        <p14:creationId xmlns:p14="http://schemas.microsoft.com/office/powerpoint/2010/main" val="16628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6AF7C2F-7003-A242-970E-9D3D1F284E48}"/>
              </a:ext>
            </a:extLst>
          </p:cNvPr>
          <p:cNvCxnSpPr/>
          <p:nvPr/>
        </p:nvCxnSpPr>
        <p:spPr>
          <a:xfrm>
            <a:off x="307975" y="947248"/>
            <a:ext cx="115189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Imagen 7">
            <a:extLst>
              <a:ext uri="{FF2B5EF4-FFF2-40B4-BE49-F238E27FC236}">
                <a16:creationId xmlns:a16="http://schemas.microsoft.com/office/drawing/2014/main" id="{8FE28270-9A9C-5F4B-93BB-6B2F9FD0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19"/>
          <a:stretch>
            <a:fillRect/>
          </a:stretch>
        </p:blipFill>
        <p:spPr bwMode="auto">
          <a:xfrm>
            <a:off x="8901113" y="-36513"/>
            <a:ext cx="21050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9117DE2E-D458-114C-A6D1-E75C42B1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33350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9">
            <a:extLst>
              <a:ext uri="{FF2B5EF4-FFF2-40B4-BE49-F238E27FC236}">
                <a16:creationId xmlns:a16="http://schemas.microsoft.com/office/drawing/2014/main" id="{83D649CE-11D4-D241-B5C4-81CD4687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0" y="153988"/>
            <a:ext cx="866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53A20D9-93CF-2C44-9289-E27E04202018}"/>
              </a:ext>
            </a:extLst>
          </p:cNvPr>
          <p:cNvSpPr/>
          <p:nvPr/>
        </p:nvSpPr>
        <p:spPr>
          <a:xfrm>
            <a:off x="7940283" y="657225"/>
            <a:ext cx="39131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Financiado por la Unión Europea –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NextGenerationEU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D7906571-AB80-F14E-8138-0DF9AD65D90B}"/>
              </a:ext>
            </a:extLst>
          </p:cNvPr>
          <p:cNvSpPr/>
          <p:nvPr/>
        </p:nvSpPr>
        <p:spPr>
          <a:xfrm>
            <a:off x="1474273" y="1166030"/>
            <a:ext cx="4710112" cy="5386388"/>
          </a:xfrm>
          <a:prstGeom prst="roundRect">
            <a:avLst>
              <a:gd name="adj" fmla="val 216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CRITERIOS DE SELECCIÓN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Interés científico-técnico; definición y viabilidad de las actuaciones propuestas; etc.</a:t>
            </a:r>
            <a:b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ADECUACIÓN A LOS OBJETIVOS DEL PROGRAMA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coordinado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trasciende un proyecto de investigación; no financiable con instrumentos habituales; implicación de empresas o centros tecnológicos; no-redundancia de financiación;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 ESTRATÉGICO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Sinergias con otras CCAA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orientación de la propuesta hacia retos relevantes para la sociedad y la economía; alineación con las fortalezas de la región y las estrategias de especialización inteligente regional y estatal;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 ESPERADO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 económico y social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fortalecimiento de las instituciones participantes y de la región en su conjunto; continuidad y proyección de futuro; etc.</a:t>
            </a:r>
          </a:p>
        </p:txBody>
      </p:sp>
      <p:sp>
        <p:nvSpPr>
          <p:cNvPr id="30" name="Flecha derecha 29">
            <a:extLst>
              <a:ext uri="{FF2B5EF4-FFF2-40B4-BE49-F238E27FC236}">
                <a16:creationId xmlns:a16="http://schemas.microsoft.com/office/drawing/2014/main" id="{FDE6A24A-F99B-0844-9136-DB183BD62724}"/>
              </a:ext>
            </a:extLst>
          </p:cNvPr>
          <p:cNvSpPr/>
          <p:nvPr/>
        </p:nvSpPr>
        <p:spPr>
          <a:xfrm>
            <a:off x="340921" y="1172155"/>
            <a:ext cx="999527" cy="5380263"/>
          </a:xfrm>
          <a:prstGeom prst="rightArrow">
            <a:avLst>
              <a:gd name="adj1" fmla="val 99938"/>
              <a:gd name="adj2" fmla="val 19615"/>
            </a:avLst>
          </a:prstGeom>
          <a:solidFill>
            <a:srgbClr val="D7D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EVALUACIÓN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102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PROPUESTAS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UN PANEL DE 17 EXPERTOS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37C61A-015C-B04D-828B-F791E40F7489}"/>
              </a:ext>
            </a:extLst>
          </p:cNvPr>
          <p:cNvSpPr txBox="1"/>
          <p:nvPr/>
        </p:nvSpPr>
        <p:spPr>
          <a:xfrm>
            <a:off x="303213" y="153447"/>
            <a:ext cx="76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PLANES COMPLEMENTARIOS</a:t>
            </a:r>
          </a:p>
        </p:txBody>
      </p:sp>
      <p:sp>
        <p:nvSpPr>
          <p:cNvPr id="15" name="Flecha derecha 14">
            <a:extLst>
              <a:ext uri="{FF2B5EF4-FFF2-40B4-BE49-F238E27FC236}">
                <a16:creationId xmlns:a16="http://schemas.microsoft.com/office/drawing/2014/main" id="{CB9CBA9F-2EC7-D44D-B86E-CCA6E1CCD8BD}"/>
              </a:ext>
            </a:extLst>
          </p:cNvPr>
          <p:cNvSpPr/>
          <p:nvPr/>
        </p:nvSpPr>
        <p:spPr>
          <a:xfrm>
            <a:off x="6318210" y="1166031"/>
            <a:ext cx="999527" cy="5380262"/>
          </a:xfrm>
          <a:prstGeom prst="rightArrow">
            <a:avLst>
              <a:gd name="adj1" fmla="val 99938"/>
              <a:gd name="adj2" fmla="val 19615"/>
            </a:avLst>
          </a:prstGeom>
          <a:solidFill>
            <a:srgbClr val="D7D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PRIORIZCIÓN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PROPOUESTAS PARA LA ELABORACIÓN DE 8 PROGRAMAS CONJUNTOS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A9E4086-1C15-E24D-B27D-BD6A01FD160F}"/>
              </a:ext>
            </a:extLst>
          </p:cNvPr>
          <p:cNvSpPr/>
          <p:nvPr/>
        </p:nvSpPr>
        <p:spPr>
          <a:xfrm>
            <a:off x="7461263" y="1169205"/>
            <a:ext cx="4392208" cy="5377087"/>
          </a:xfrm>
          <a:prstGeom prst="roundRect">
            <a:avLst>
              <a:gd name="adj" fmla="val 195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5547A8-035E-474E-B625-996E32CEF9D2}"/>
              </a:ext>
            </a:extLst>
          </p:cNvPr>
          <p:cNvSpPr txBox="1"/>
          <p:nvPr/>
        </p:nvSpPr>
        <p:spPr>
          <a:xfrm>
            <a:off x="7461263" y="1185715"/>
            <a:ext cx="4403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FINANCIACIÓN PREVISTA*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D3ED531-0DE0-9E44-812C-12B69B63AE31}"/>
              </a:ext>
            </a:extLst>
          </p:cNvPr>
          <p:cNvGraphicFramePr/>
          <p:nvPr>
            <p:extLst/>
          </p:nvPr>
        </p:nvGraphicFramePr>
        <p:xfrm>
          <a:off x="6645196" y="23392"/>
          <a:ext cx="5130879" cy="665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uadroTexto 6">
            <a:extLst>
              <a:ext uri="{FF2B5EF4-FFF2-40B4-BE49-F238E27FC236}">
                <a16:creationId xmlns:a16="http://schemas.microsoft.com/office/drawing/2014/main" id="{6400C6A6-577C-114F-8315-B0D98F92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398" y="2758142"/>
            <a:ext cx="986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299 M€</a:t>
            </a:r>
          </a:p>
        </p:txBody>
      </p:sp>
      <p:sp>
        <p:nvSpPr>
          <p:cNvPr id="22" name="CuadroTexto 22">
            <a:extLst>
              <a:ext uri="{FF2B5EF4-FFF2-40B4-BE49-F238E27FC236}">
                <a16:creationId xmlns:a16="http://schemas.microsoft.com/office/drawing/2014/main" id="{C7C00E83-5CCD-574F-9BFA-5C229FB3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069" y="2758142"/>
            <a:ext cx="986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157 M€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968D75C-FDF7-BC41-8997-6570D2D40EDE}"/>
              </a:ext>
            </a:extLst>
          </p:cNvPr>
          <p:cNvSpPr txBox="1"/>
          <p:nvPr/>
        </p:nvSpPr>
        <p:spPr>
          <a:xfrm>
            <a:off x="10211073" y="1562659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0FCE231-4A8F-144E-B569-8705793B743C}"/>
              </a:ext>
            </a:extLst>
          </p:cNvPr>
          <p:cNvSpPr txBox="1"/>
          <p:nvPr/>
        </p:nvSpPr>
        <p:spPr>
          <a:xfrm>
            <a:off x="8300188" y="1562660"/>
            <a:ext cx="782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66%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1C5C19A-A7EE-5649-BD23-8DD8C21A2782}"/>
              </a:ext>
            </a:extLst>
          </p:cNvPr>
          <p:cNvSpPr/>
          <p:nvPr/>
        </p:nvSpPr>
        <p:spPr>
          <a:xfrm>
            <a:off x="7441419" y="6276191"/>
            <a:ext cx="439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*datos provisionales en base al presupuesto solicitado</a:t>
            </a: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0EAAB367-85E7-E14B-813D-9F1AF4D921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8073" y="4677887"/>
          <a:ext cx="4276832" cy="158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16">
                  <a:extLst>
                    <a:ext uri="{9D8B030D-6E8A-4147-A177-3AD203B41FA5}">
                      <a16:colId xmlns:a16="http://schemas.microsoft.com/office/drawing/2014/main" val="240371806"/>
                    </a:ext>
                  </a:extLst>
                </a:gridCol>
                <a:gridCol w="2138416">
                  <a:extLst>
                    <a:ext uri="{9D8B030D-6E8A-4147-A177-3AD203B41FA5}">
                      <a16:colId xmlns:a16="http://schemas.microsoft.com/office/drawing/2014/main" val="3872841566"/>
                    </a:ext>
                  </a:extLst>
                </a:gridCol>
              </a:tblGrid>
              <a:tr h="28492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MCIN 2021-2023: 169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MCIN 2022-2024: 130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80852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/>
                        <a:t>Biotec</a:t>
                      </a:r>
                      <a:r>
                        <a:rPr lang="es-ES" sz="1400" dirty="0"/>
                        <a:t>-Salud: 16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Agroalimentación: 30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366754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CC Marinas: 30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Astrofísica-FAE: 23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830947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Com. Cuántica: 54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Biodiversidad: 47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42178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Energía-Hidrógeno: 69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Materiales: 30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97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7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4B39202-1BD0-844D-B557-D1F506E503A5}"/>
              </a:ext>
            </a:extLst>
          </p:cNvPr>
          <p:cNvCxnSpPr/>
          <p:nvPr/>
        </p:nvCxnSpPr>
        <p:spPr>
          <a:xfrm>
            <a:off x="307975" y="900113"/>
            <a:ext cx="115189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Imagen 7">
            <a:extLst>
              <a:ext uri="{FF2B5EF4-FFF2-40B4-BE49-F238E27FC236}">
                <a16:creationId xmlns:a16="http://schemas.microsoft.com/office/drawing/2014/main" id="{B6BA4D89-D202-0A43-845E-A0968FA3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19"/>
          <a:stretch>
            <a:fillRect/>
          </a:stretch>
        </p:blipFill>
        <p:spPr bwMode="auto">
          <a:xfrm>
            <a:off x="8901113" y="-36513"/>
            <a:ext cx="21050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AF6EE445-B3C8-A341-9DB4-685E641B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33350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n 9">
            <a:extLst>
              <a:ext uri="{FF2B5EF4-FFF2-40B4-BE49-F238E27FC236}">
                <a16:creationId xmlns:a16="http://schemas.microsoft.com/office/drawing/2014/main" id="{EA6CF9D2-F99C-D64C-8D65-4E087E93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0" y="153988"/>
            <a:ext cx="866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FD32ABD-5D34-A047-B5AD-235A55F24C83}"/>
              </a:ext>
            </a:extLst>
          </p:cNvPr>
          <p:cNvSpPr/>
          <p:nvPr/>
        </p:nvSpPr>
        <p:spPr>
          <a:xfrm>
            <a:off x="7902575" y="657225"/>
            <a:ext cx="3913188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Financiado por la Unión Europea –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NextGenerationEU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D41DD037-2A80-CA44-B61A-4C3CD1747B53}"/>
              </a:ext>
            </a:extLst>
          </p:cNvPr>
          <p:cNvSpPr/>
          <p:nvPr/>
        </p:nvSpPr>
        <p:spPr>
          <a:xfrm>
            <a:off x="377824" y="1483623"/>
            <a:ext cx="4540250" cy="2922512"/>
          </a:xfrm>
          <a:prstGeom prst="roundRect">
            <a:avLst>
              <a:gd name="adj" fmla="val 374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MECANISMOS DE COORDINACIÓN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programa  por área con 4-8 CCAA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único convenio por programa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Cada CA tendrá un coordinador científico y un coordinador de gestión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Cada programa elegirá un coordinador científico y un coordinador de gestión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de seguimiento mixto de los responsables políticos en la AGE y las CCAA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694EF1D7-5F71-3A44-A17E-73179036094D}"/>
              </a:ext>
            </a:extLst>
          </p:cNvPr>
          <p:cNvSpPr/>
          <p:nvPr/>
        </p:nvSpPr>
        <p:spPr>
          <a:xfrm>
            <a:off x="365125" y="4525475"/>
            <a:ext cx="4541837" cy="1432412"/>
          </a:xfrm>
          <a:prstGeom prst="roundRect">
            <a:avLst>
              <a:gd name="adj" fmla="val 567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PROGRAMACIÓN CONJUNTA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compartidos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Líneas de actuación individuales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Líneas de actuación compartidas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68360A08-BC87-304C-B738-27AC774AF778}"/>
              </a:ext>
            </a:extLst>
          </p:cNvPr>
          <p:cNvSpPr/>
          <p:nvPr/>
        </p:nvSpPr>
        <p:spPr>
          <a:xfrm>
            <a:off x="6283325" y="1483624"/>
            <a:ext cx="5543550" cy="2145692"/>
          </a:xfrm>
          <a:prstGeom prst="roundRect">
            <a:avLst>
              <a:gd name="adj" fmla="val 374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 GRUPO DE 4 PROGRAMAS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(Com. Cuántica,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Biotec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Salud, Energía &amp; H2 verde, CC. Marinas)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Junio 2021: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Elaboración de programas conjuntos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Septiembre 2021: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Presentación al CPCTI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Noviembre 2021: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 de convenios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Diciembre 2021: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Inicio de programas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Noviembre 2024: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 de programas (3 años)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46FD84CB-1354-114E-B2B8-315276709B92}"/>
              </a:ext>
            </a:extLst>
          </p:cNvPr>
          <p:cNvSpPr/>
          <p:nvPr/>
        </p:nvSpPr>
        <p:spPr>
          <a:xfrm>
            <a:off x="6293077" y="3779691"/>
            <a:ext cx="5543550" cy="2178185"/>
          </a:xfrm>
          <a:prstGeom prst="roundRect">
            <a:avLst>
              <a:gd name="adj" fmla="val 374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SEGUNDO GRUPO DE 4 PROGRAMAS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(Astrofísica &amp; FAE, Agroalimentación, Materiales, Biodiversidad)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Octubre 2021: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Elaboración de programas conjuntos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Diciembre 2021: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Presentación al CPCTI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 2022: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 de convenios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Marzo 2022: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Inicio de programas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 2025: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 de programas (3 años)</a:t>
            </a:r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id="{A9552115-38DE-4B42-B538-6F2342488FF2}"/>
              </a:ext>
            </a:extLst>
          </p:cNvPr>
          <p:cNvSpPr/>
          <p:nvPr/>
        </p:nvSpPr>
        <p:spPr>
          <a:xfrm>
            <a:off x="5207716" y="1483623"/>
            <a:ext cx="784607" cy="4474247"/>
          </a:xfrm>
          <a:prstGeom prst="rightArrow">
            <a:avLst>
              <a:gd name="adj1" fmla="val 99938"/>
              <a:gd name="adj2" fmla="val 165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A00CF-3633-F143-8456-A31716BCCAA2}"/>
              </a:ext>
            </a:extLst>
          </p:cNvPr>
          <p:cNvSpPr txBox="1"/>
          <p:nvPr/>
        </p:nvSpPr>
        <p:spPr>
          <a:xfrm>
            <a:off x="303213" y="153447"/>
            <a:ext cx="76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PLANES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1785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42E453C-EF9E-4A1F-804C-7ACA72859900}"/>
              </a:ext>
            </a:extLst>
          </p:cNvPr>
          <p:cNvSpPr/>
          <p:nvPr/>
        </p:nvSpPr>
        <p:spPr>
          <a:xfrm>
            <a:off x="0" y="5872853"/>
            <a:ext cx="12192000" cy="1110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657301" y="909620"/>
            <a:ext cx="5063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ESTRATEGIA ESPAÑOLA DE CIENCIA, TECNOLOGÍA E INNOVACIÓN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2021-2027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3E5FD6-5757-480D-AD85-A39F1C0F498D}"/>
              </a:ext>
            </a:extLst>
          </p:cNvPr>
          <p:cNvSpPr/>
          <p:nvPr/>
        </p:nvSpPr>
        <p:spPr>
          <a:xfrm>
            <a:off x="727649" y="6051744"/>
            <a:ext cx="7643917" cy="6873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SECRETARÍA GENERAL DE INVESTIGACIÓN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DIRECCIÓN GENERAL DE PLANIFICACIÓN DE LA INVESTIGACIÓN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6614762" y="771787"/>
            <a:ext cx="4813848" cy="110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18"/>
          <a:stretch/>
        </p:blipFill>
        <p:spPr>
          <a:xfrm>
            <a:off x="9265859" y="5889170"/>
            <a:ext cx="2358143" cy="1002878"/>
          </a:xfrm>
          <a:prstGeom prst="rect">
            <a:avLst/>
          </a:prstGeom>
        </p:spPr>
      </p:pic>
      <p:pic>
        <p:nvPicPr>
          <p:cNvPr id="3" name="Imagen 2" descr="Imagen que contiene objeto, computer, reloj&#10;&#10;Descripción generada automáticamente">
            <a:extLst>
              <a:ext uri="{FF2B5EF4-FFF2-40B4-BE49-F238E27FC236}">
                <a16:creationId xmlns:a16="http://schemas.microsoft.com/office/drawing/2014/main" id="{7F95171B-27B6-458D-9CB2-29948903E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121"/>
            <a:ext cx="6341582" cy="8117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6DC8947-0A8C-0149-9D0D-4C101379821D}"/>
              </a:ext>
            </a:extLst>
          </p:cNvPr>
          <p:cNvSpPr txBox="1"/>
          <p:nvPr/>
        </p:nvSpPr>
        <p:spPr>
          <a:xfrm>
            <a:off x="6489756" y="904846"/>
            <a:ext cx="5063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ESTATAL DE INVESTIGACIÓN CIENTÍFICA, TÉCNICA Y DE INNOVACIÓN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2021-2023 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783984" y="771787"/>
            <a:ext cx="4810495" cy="978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6614762" y="3160343"/>
            <a:ext cx="4813848" cy="110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783984" y="3151661"/>
            <a:ext cx="4810495" cy="978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7A57368-6035-4F4B-98B0-6D5C547FA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7" r="1789"/>
          <a:stretch/>
        </p:blipFill>
        <p:spPr>
          <a:xfrm>
            <a:off x="6618115" y="4063659"/>
            <a:ext cx="4810495" cy="61520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08F8552-3D41-F648-9839-E0BE3563B84D}"/>
              </a:ext>
            </a:extLst>
          </p:cNvPr>
          <p:cNvSpPr/>
          <p:nvPr/>
        </p:nvSpPr>
        <p:spPr>
          <a:xfrm>
            <a:off x="5152248" y="4941552"/>
            <a:ext cx="1931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Gracias</a:t>
            </a:r>
            <a:endParaRPr kumimoji="0" lang="es-E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0584" y="2144871"/>
            <a:ext cx="11969496" cy="1676400"/>
          </a:xfrm>
        </p:spPr>
        <p:txBody>
          <a:bodyPr/>
          <a:lstStyle/>
          <a:p>
            <a:r>
              <a:rPr lang="es-ES" sz="4800" dirty="0" smtClean="0"/>
              <a:t>El Plan Estatal, el plan de recuperación y la AEI</a:t>
            </a:r>
            <a:endParaRPr lang="es-ES" sz="4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Enrique Playán,</a:t>
            </a:r>
          </a:p>
          <a:p>
            <a:r>
              <a:rPr lang="es-ES" dirty="0" smtClean="0"/>
              <a:t>Director de la AEI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81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Combinación de </a:t>
            </a:r>
            <a:br>
              <a:rPr lang="es-ES" dirty="0" smtClean="0"/>
            </a:br>
            <a:r>
              <a:rPr lang="es-ES" dirty="0" smtClean="0"/>
              <a:t>fuentes de financiación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Fondos: </a:t>
            </a:r>
          </a:p>
          <a:p>
            <a:pPr lvl="1"/>
            <a:r>
              <a:rPr lang="es-ES" dirty="0"/>
              <a:t>N</a:t>
            </a:r>
            <a:r>
              <a:rPr lang="es-ES" dirty="0" smtClean="0"/>
              <a:t>acionales de los Presupuestos </a:t>
            </a:r>
            <a:r>
              <a:rPr lang="es-ES" dirty="0"/>
              <a:t>G</a:t>
            </a:r>
            <a:r>
              <a:rPr lang="es-ES" dirty="0" smtClean="0"/>
              <a:t>enerales del Estado</a:t>
            </a:r>
          </a:p>
          <a:p>
            <a:pPr lvl="1"/>
            <a:r>
              <a:rPr lang="es-ES" dirty="0" smtClean="0"/>
              <a:t>Plan de Recuperación</a:t>
            </a:r>
          </a:p>
          <a:p>
            <a:pPr lvl="1"/>
            <a:r>
              <a:rPr lang="es-ES" dirty="0" smtClean="0"/>
              <a:t>FEDER, aplicados a proyectos y equipamiento</a:t>
            </a:r>
          </a:p>
          <a:p>
            <a:pPr lvl="1"/>
            <a:r>
              <a:rPr lang="es-ES" dirty="0" smtClean="0"/>
              <a:t>FSE, aplicados a programas de recursos humanos</a:t>
            </a:r>
          </a:p>
          <a:p>
            <a:r>
              <a:rPr lang="es-ES" dirty="0" smtClean="0"/>
              <a:t>Plan de Recuperación (1.235 M€ en convocatorias):</a:t>
            </a:r>
          </a:p>
          <a:p>
            <a:pPr lvl="1"/>
            <a:r>
              <a:rPr lang="es-ES" dirty="0" smtClean="0"/>
              <a:t>Pagos en 2020-2023</a:t>
            </a:r>
          </a:p>
          <a:p>
            <a:pPr lvl="1"/>
            <a:r>
              <a:rPr lang="es-ES" dirty="0" smtClean="0"/>
              <a:t>Justificado en verano de 2026</a:t>
            </a:r>
          </a:p>
          <a:p>
            <a:pPr lvl="1"/>
            <a:r>
              <a:rPr lang="es-ES" dirty="0" smtClean="0"/>
              <a:t>Se justifican con las normas nacionales</a:t>
            </a:r>
          </a:p>
          <a:p>
            <a:r>
              <a:rPr lang="es-ES" dirty="0" smtClean="0"/>
              <a:t>FEDER y FSE retrasados en su puesta en marcha en 2021-2027 por la urgencia de los fondos del Plan de Recuperación</a:t>
            </a:r>
          </a:p>
          <a:p>
            <a:pPr lvl="1"/>
            <a:r>
              <a:rPr lang="es-ES" dirty="0" smtClean="0"/>
              <a:t>Tienen normas propias de justificación, sobre todo FEDER</a:t>
            </a:r>
          </a:p>
        </p:txBody>
      </p:sp>
    </p:spTree>
    <p:extLst>
      <p:ext uri="{BB962C8B-B14F-4D97-AF65-F5344CB8AC3E}">
        <p14:creationId xmlns:p14="http://schemas.microsoft.com/office/powerpoint/2010/main" val="20089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0584" y="2144871"/>
            <a:ext cx="11969496" cy="1676400"/>
          </a:xfrm>
        </p:spPr>
        <p:txBody>
          <a:bodyPr/>
          <a:lstStyle/>
          <a:p>
            <a:r>
              <a:rPr lang="es-ES" sz="4800" dirty="0" smtClean="0"/>
              <a:t>El Plan Estatal de investigación científica y técnica y de innovación 2021-2023</a:t>
            </a:r>
            <a:endParaRPr lang="es-ES" sz="4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Carmen Castresana,</a:t>
            </a:r>
          </a:p>
          <a:p>
            <a:r>
              <a:rPr lang="es-ES" dirty="0" smtClean="0"/>
              <a:t>Directora General de Planificación de la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6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Evolución de las convocatorias de subvenciones de la AEI: 2018 -2021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73158"/>
              </p:ext>
            </p:extLst>
          </p:nvPr>
        </p:nvGraphicFramePr>
        <p:xfrm>
          <a:off x="122325" y="2058407"/>
          <a:ext cx="11663363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0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74801" y="1989532"/>
            <a:ext cx="2093976" cy="7955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 2020 a 2021: Doblamos el importe de subvenciones convocadas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032040"/>
              </p:ext>
            </p:extLst>
          </p:nvPr>
        </p:nvGraphicFramePr>
        <p:xfrm>
          <a:off x="259977" y="1792936"/>
          <a:ext cx="11663363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9289" y="5903893"/>
            <a:ext cx="124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Publicaremos convocatorias por 1,523 millones de euros (722 de presupuestos y 801 del Plan de Recuperación). Además, 268 millones en préstamos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967906" y="2161295"/>
            <a:ext cx="146304" cy="1554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0868341" y="2161295"/>
            <a:ext cx="146304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967906" y="2357891"/>
            <a:ext cx="146304" cy="1554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0868341" y="2354265"/>
            <a:ext cx="146304" cy="155448"/>
          </a:xfrm>
          <a:prstGeom prst="rect">
            <a:avLst/>
          </a:prstGeom>
          <a:solidFill>
            <a:srgbClr val="FF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0868341" y="2538039"/>
            <a:ext cx="146304" cy="1554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 de las convocatorias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Se presentan las principales convocatorias previstas </a:t>
            </a:r>
            <a:r>
              <a:rPr lang="es-ES" dirty="0" smtClean="0"/>
              <a:t>en los tres programas</a:t>
            </a:r>
          </a:p>
          <a:p>
            <a:r>
              <a:rPr lang="es-ES" dirty="0" smtClean="0"/>
              <a:t>Previsión de años en que se convocará</a:t>
            </a:r>
          </a:p>
          <a:p>
            <a:r>
              <a:rPr lang="es-ES" dirty="0" smtClean="0"/>
              <a:t>Previsión de fechas de apertura y resolución de concesión:</a:t>
            </a:r>
          </a:p>
          <a:p>
            <a:pPr lvl="1"/>
            <a:r>
              <a:rPr lang="es-ES" dirty="0" smtClean="0"/>
              <a:t>Apertura: inicio del periodo de presentación de solicitudes</a:t>
            </a:r>
          </a:p>
          <a:p>
            <a:pPr lvl="1"/>
            <a:r>
              <a:rPr lang="es-ES" dirty="0" smtClean="0"/>
              <a:t>Resolución de concesión: final de la tramitación de la convocatoria</a:t>
            </a:r>
          </a:p>
        </p:txBody>
      </p:sp>
    </p:spTree>
    <p:extLst>
      <p:ext uri="{BB962C8B-B14F-4D97-AF65-F5344CB8AC3E}">
        <p14:creationId xmlns:p14="http://schemas.microsoft.com/office/powerpoint/2010/main" val="671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8016" y="2154015"/>
            <a:ext cx="11969496" cy="1676400"/>
          </a:xfrm>
        </p:spPr>
        <p:txBody>
          <a:bodyPr/>
          <a:lstStyle/>
          <a:p>
            <a:r>
              <a:rPr lang="es-ES" sz="4800" dirty="0" smtClean="0"/>
              <a:t>programa estatal para afrontar las prioridades de nuestro entorno</a:t>
            </a:r>
            <a:endParaRPr lang="es-ES" sz="4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Joaquín Serrano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9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Europa investigación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Previsto convocar en: 2022. Apertura en abril, resolución en octubre</a:t>
            </a:r>
          </a:p>
          <a:p>
            <a:r>
              <a:rPr lang="es-ES" dirty="0" smtClean="0"/>
              <a:t>Convocatoria bienal</a:t>
            </a:r>
          </a:p>
          <a:p>
            <a:r>
              <a:rPr lang="es-ES" dirty="0" smtClean="0"/>
              <a:t>Promover </a:t>
            </a:r>
            <a:r>
              <a:rPr lang="es-ES" dirty="0"/>
              <a:t>y mejorar la participación española en iniciativas europeas de </a:t>
            </a:r>
            <a:r>
              <a:rPr lang="es-ES" dirty="0" smtClean="0"/>
              <a:t>ciencia y tecnología</a:t>
            </a:r>
          </a:p>
          <a:p>
            <a:r>
              <a:rPr lang="es-ES" dirty="0"/>
              <a:t>I</a:t>
            </a:r>
            <a:r>
              <a:rPr lang="es-ES" dirty="0" smtClean="0"/>
              <a:t>ncrementando </a:t>
            </a:r>
            <a:r>
              <a:rPr lang="es-ES" dirty="0"/>
              <a:t>el número de coordinadores españoles participantes </a:t>
            </a:r>
            <a:r>
              <a:rPr lang="es-ES" dirty="0" smtClean="0"/>
              <a:t>en proyectos </a:t>
            </a:r>
            <a:r>
              <a:rPr lang="es-ES" dirty="0"/>
              <a:t>de Horizonte </a:t>
            </a:r>
            <a:r>
              <a:rPr lang="es-ES" dirty="0" smtClean="0"/>
              <a:t>Europa</a:t>
            </a:r>
          </a:p>
          <a:p>
            <a:r>
              <a:rPr lang="es-ES" dirty="0" smtClean="0"/>
              <a:t>En particular: </a:t>
            </a:r>
          </a:p>
          <a:p>
            <a:pPr lvl="1"/>
            <a:r>
              <a:rPr lang="es-ES" dirty="0" smtClean="0"/>
              <a:t>Preparación </a:t>
            </a:r>
            <a:r>
              <a:rPr lang="es-ES" dirty="0"/>
              <a:t>de </a:t>
            </a:r>
            <a:r>
              <a:rPr lang="es-ES" dirty="0" smtClean="0"/>
              <a:t>propuestas de </a:t>
            </a:r>
            <a:r>
              <a:rPr lang="es-ES" dirty="0"/>
              <a:t>proyectos de I+D+I en colaboración transnacional, liderados por grupos </a:t>
            </a:r>
            <a:r>
              <a:rPr lang="es-ES" dirty="0" smtClean="0"/>
              <a:t>de investigación españoles</a:t>
            </a:r>
          </a:p>
          <a:p>
            <a:pPr lvl="1"/>
            <a:r>
              <a:rPr lang="es-ES" dirty="0" smtClean="0"/>
              <a:t>Preparación de propuestas </a:t>
            </a:r>
            <a:r>
              <a:rPr lang="es-ES" dirty="0"/>
              <a:t>individuales dirigidas al </a:t>
            </a:r>
            <a:r>
              <a:rPr lang="es-ES" dirty="0" smtClean="0"/>
              <a:t>ERC 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314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Europa excelencia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mayo,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Financia un </a:t>
            </a:r>
            <a:r>
              <a:rPr lang="es-ES" dirty="0"/>
              <a:t>proyecto de dos años </a:t>
            </a:r>
            <a:r>
              <a:rPr lang="es-ES" dirty="0" smtClean="0"/>
              <a:t>a solicitantes de ayudas al ERC que han obtenido una calificación de A pero que no han sido financiadas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s-ES" dirty="0" smtClean="0"/>
              <a:t>Tradicionalmente cubre las </a:t>
            </a:r>
            <a:r>
              <a:rPr lang="es-ES" i="1" dirty="0" err="1"/>
              <a:t>S</a:t>
            </a:r>
            <a:r>
              <a:rPr lang="es-ES" i="1" dirty="0" err="1" smtClean="0"/>
              <a:t>tarting</a:t>
            </a:r>
            <a:r>
              <a:rPr lang="es-ES" i="1" dirty="0" smtClean="0"/>
              <a:t> </a:t>
            </a:r>
            <a:r>
              <a:rPr lang="es-ES" i="1" dirty="0" err="1"/>
              <a:t>G</a:t>
            </a:r>
            <a:r>
              <a:rPr lang="es-ES" i="1" dirty="0" err="1" smtClean="0"/>
              <a:t>rants</a:t>
            </a:r>
            <a:r>
              <a:rPr lang="es-ES" i="1" dirty="0" smtClean="0"/>
              <a:t> </a:t>
            </a:r>
            <a:r>
              <a:rPr lang="es-ES" dirty="0" smtClean="0"/>
              <a:t>y las </a:t>
            </a:r>
            <a:r>
              <a:rPr lang="es-ES" i="1" dirty="0" err="1"/>
              <a:t>C</a:t>
            </a:r>
            <a:r>
              <a:rPr lang="es-ES" i="1" dirty="0" err="1" smtClean="0"/>
              <a:t>onsolidator</a:t>
            </a:r>
            <a:r>
              <a:rPr lang="es-ES" i="1" dirty="0" smtClean="0"/>
              <a:t> </a:t>
            </a:r>
            <a:r>
              <a:rPr lang="es-ES" i="1" dirty="0" err="1"/>
              <a:t>G</a:t>
            </a:r>
            <a:r>
              <a:rPr lang="es-ES" i="1" dirty="0" err="1" smtClean="0"/>
              <a:t>rants</a:t>
            </a:r>
            <a:endParaRPr lang="es-ES" i="1" dirty="0" smtClean="0"/>
          </a:p>
          <a:p>
            <a:r>
              <a:rPr lang="es-ES" dirty="0" smtClean="0"/>
              <a:t>Se ampliarán los tipos de ayuda del ERC: </a:t>
            </a:r>
            <a:r>
              <a:rPr lang="es-ES" i="1" dirty="0" err="1" smtClean="0"/>
              <a:t>Advanced</a:t>
            </a:r>
            <a:r>
              <a:rPr lang="es-ES" i="1" dirty="0" smtClean="0"/>
              <a:t> </a:t>
            </a:r>
            <a:r>
              <a:rPr lang="es-ES" i="1" dirty="0" err="1" smtClean="0"/>
              <a:t>Grants</a:t>
            </a:r>
            <a:endParaRPr lang="es-ES" i="1" dirty="0" smtClean="0"/>
          </a:p>
          <a:p>
            <a:r>
              <a:rPr lang="es-ES" dirty="0"/>
              <a:t>Busca incrementar el retorno de Horizonte </a:t>
            </a:r>
            <a:r>
              <a:rPr lang="es-ES" dirty="0" smtClean="0"/>
              <a:t>Europa, incrementando el éxito en solicitudes posteriores</a:t>
            </a:r>
            <a:endParaRPr lang="es-ES" i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102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8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gestión de proyectos europeos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</a:t>
            </a:r>
            <a:r>
              <a:rPr lang="es-ES" b="1" dirty="0" smtClean="0">
                <a:solidFill>
                  <a:srgbClr val="FFFF00"/>
                </a:solidFill>
              </a:rPr>
              <a:t>2022.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abril,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Antigua convocatoria Europa redes y gestores – Europa centros tecnológicos</a:t>
            </a:r>
          </a:p>
          <a:p>
            <a:r>
              <a:rPr lang="es-ES" dirty="0" smtClean="0"/>
              <a:t>Convocatoria bienal</a:t>
            </a:r>
          </a:p>
          <a:p>
            <a:r>
              <a:rPr lang="es-ES" dirty="0" smtClean="0"/>
              <a:t>Destinada </a:t>
            </a:r>
            <a:r>
              <a:rPr lang="es-ES" dirty="0"/>
              <a:t>a OPI, universidades y otros centros públicos y privados </a:t>
            </a:r>
            <a:r>
              <a:rPr lang="es-ES" dirty="0" smtClean="0"/>
              <a:t>de </a:t>
            </a:r>
            <a:r>
              <a:rPr lang="es-ES" dirty="0"/>
              <a:t>investigación sin ánimo de lucro</a:t>
            </a:r>
          </a:p>
          <a:p>
            <a:r>
              <a:rPr lang="es-ES" dirty="0"/>
              <a:t>C</a:t>
            </a:r>
            <a:r>
              <a:rPr lang="es-ES" dirty="0" smtClean="0"/>
              <a:t>ontribuyen a reforzar </a:t>
            </a:r>
            <a:r>
              <a:rPr lang="es-ES" dirty="0"/>
              <a:t>las estructuras y los conocimientos necesarios de la institución para la promoción, preparación, apoyo y gestión de proyectos internacionales, con el fin de mejorar sus posibilidades </a:t>
            </a:r>
            <a:r>
              <a:rPr lang="es-ES" dirty="0" smtClean="0"/>
              <a:t>de participación </a:t>
            </a:r>
            <a:r>
              <a:rPr lang="es-ES" dirty="0"/>
              <a:t>en proyectos del Programa Horizonte Europa. </a:t>
            </a:r>
            <a:endParaRPr lang="es-ES" dirty="0" smtClean="0"/>
          </a:p>
          <a:p>
            <a:r>
              <a:rPr lang="es-ES" dirty="0" smtClean="0"/>
              <a:t>Se valora: 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sfuerzo </a:t>
            </a:r>
            <a:r>
              <a:rPr lang="es-ES" dirty="0"/>
              <a:t>incremental de participación </a:t>
            </a:r>
            <a:r>
              <a:rPr lang="es-ES" dirty="0" smtClean="0"/>
              <a:t>en Horizonte Europa (coordinación </a:t>
            </a:r>
            <a:r>
              <a:rPr lang="es-ES" dirty="0"/>
              <a:t>de </a:t>
            </a:r>
            <a:r>
              <a:rPr lang="es-ES" dirty="0" smtClean="0"/>
              <a:t>proyectos </a:t>
            </a:r>
            <a:r>
              <a:rPr lang="es-ES" dirty="0"/>
              <a:t>y </a:t>
            </a:r>
            <a:r>
              <a:rPr lang="es-ES" dirty="0" smtClean="0"/>
              <a:t>fondos retornados)</a:t>
            </a:r>
          </a:p>
          <a:p>
            <a:pPr lvl="1"/>
            <a:r>
              <a:rPr lang="es-ES" dirty="0" smtClean="0"/>
              <a:t>Capacidad </a:t>
            </a:r>
            <a:r>
              <a:rPr lang="es-ES" dirty="0"/>
              <a:t>de tracción de otras entidades españolas.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91659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proyectos de </a:t>
            </a:r>
            <a:br>
              <a:rPr lang="es-ES" sz="3200" dirty="0" smtClean="0"/>
            </a:br>
            <a:r>
              <a:rPr lang="es-ES" sz="3200" dirty="0" smtClean="0"/>
              <a:t>colaboración internacional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2-3 periodos de apertura  y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el año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Proyectos previamente aprobados en convocatorias internacionales</a:t>
            </a:r>
          </a:p>
          <a:p>
            <a:pPr lvl="1"/>
            <a:r>
              <a:rPr lang="es-ES" dirty="0"/>
              <a:t>G</a:t>
            </a:r>
            <a:r>
              <a:rPr lang="es-ES" dirty="0" smtClean="0"/>
              <a:t>eneralmente las asociaciones europeas y sus antecesores (JU, JPI, ERA-NET, Art. 185…)</a:t>
            </a:r>
          </a:p>
          <a:p>
            <a:pPr lvl="1"/>
            <a:r>
              <a:rPr lang="es-ES" dirty="0" smtClean="0"/>
              <a:t>También convocatorias con países no europeos</a:t>
            </a:r>
          </a:p>
          <a:p>
            <a:r>
              <a:rPr lang="es-ES" dirty="0" smtClean="0"/>
              <a:t>Consorcios internacionales</a:t>
            </a:r>
          </a:p>
          <a:p>
            <a:r>
              <a:rPr lang="es-ES" dirty="0" smtClean="0"/>
              <a:t>Incremento muy importante de los fondos, necesario para mantener la fuerte presencia de España en el contexto de las asociaciones</a:t>
            </a:r>
          </a:p>
          <a:p>
            <a:r>
              <a:rPr lang="es-ES" dirty="0" smtClean="0"/>
              <a:t>Permite atraer la cofinanciación europea de estos instrumentos</a:t>
            </a:r>
          </a:p>
          <a:p>
            <a:r>
              <a:rPr lang="es-ES" dirty="0" smtClean="0"/>
              <a:t>Puede incluir “Sello de Excelencia”</a:t>
            </a:r>
          </a:p>
          <a:p>
            <a:r>
              <a:rPr lang="es-ES" dirty="0" smtClean="0"/>
              <a:t>Se beneficia del RDL que permite la concesión directa: un proceso rápido para aportar agilidad a los consorcios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81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8016" y="2135727"/>
            <a:ext cx="11969496" cy="1676400"/>
          </a:xfrm>
        </p:spPr>
        <p:txBody>
          <a:bodyPr/>
          <a:lstStyle/>
          <a:p>
            <a:r>
              <a:rPr lang="es-ES" sz="4800" dirty="0" smtClean="0"/>
              <a:t>El programa estatal para impulsar la investigación científico técnica y su transferencia</a:t>
            </a:r>
            <a:endParaRPr lang="es-ES" sz="4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Rosa Rodríguez Bernabé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980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proyectos de generación de conocimiento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julio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Anteriormente: Proyectos de I+D+i</a:t>
            </a:r>
          </a:p>
          <a:p>
            <a:r>
              <a:rPr lang="es-ES" dirty="0"/>
              <a:t>Solicitantes: universidades, organismos e instituciones públicas de I+D+I, otros centros públicos y centros privados sin ánimo de lucro y personalidad jurídica propia</a:t>
            </a:r>
          </a:p>
          <a:p>
            <a:r>
              <a:rPr lang="es-ES" dirty="0" smtClean="0"/>
              <a:t>Dos modalidades: </a:t>
            </a:r>
          </a:p>
          <a:p>
            <a:pPr lvl="1"/>
            <a:r>
              <a:rPr lang="es-ES" dirty="0" smtClean="0"/>
              <a:t>Proyectos de investigación no orientada</a:t>
            </a:r>
          </a:p>
          <a:p>
            <a:pPr lvl="2"/>
            <a:r>
              <a:rPr lang="es-ES" dirty="0" smtClean="0"/>
              <a:t>Sin </a:t>
            </a:r>
            <a:r>
              <a:rPr lang="es-ES" dirty="0"/>
              <a:t>orientación temática previamente </a:t>
            </a:r>
            <a:r>
              <a:rPr lang="es-ES" dirty="0" smtClean="0"/>
              <a:t>definida</a:t>
            </a:r>
          </a:p>
          <a:p>
            <a:pPr lvl="2"/>
            <a:r>
              <a:rPr lang="es-ES" dirty="0" smtClean="0"/>
              <a:t>Motivados por </a:t>
            </a:r>
            <a:r>
              <a:rPr lang="es-ES" dirty="0"/>
              <a:t>la curiosidad </a:t>
            </a:r>
            <a:r>
              <a:rPr lang="es-ES" dirty="0" smtClean="0"/>
              <a:t>científico-técnica</a:t>
            </a:r>
          </a:p>
          <a:p>
            <a:pPr lvl="2"/>
            <a:r>
              <a:rPr lang="es-ES" dirty="0" smtClean="0"/>
              <a:t>Su objetivo es avanzar en </a:t>
            </a:r>
            <a:r>
              <a:rPr lang="es-ES" dirty="0"/>
              <a:t>el conocimiento, independientemente del horizonte temporal y su ámbito </a:t>
            </a:r>
            <a:r>
              <a:rPr lang="es-ES" dirty="0" smtClean="0"/>
              <a:t>de aplicación.</a:t>
            </a:r>
          </a:p>
          <a:p>
            <a:pPr lvl="2"/>
            <a:r>
              <a:rPr lang="es-ES" dirty="0" smtClean="0"/>
              <a:t>Antes: Programa de generación de conocimiento</a:t>
            </a:r>
            <a:endParaRPr lang="es-ES" dirty="0"/>
          </a:p>
          <a:p>
            <a:pPr lvl="1"/>
            <a:r>
              <a:rPr lang="es-ES" dirty="0" smtClean="0"/>
              <a:t>Proyectos de investigación orientada</a:t>
            </a:r>
          </a:p>
          <a:p>
            <a:pPr lvl="2"/>
            <a:r>
              <a:rPr lang="es-ES" dirty="0" smtClean="0"/>
              <a:t>Orientados </a:t>
            </a:r>
            <a:r>
              <a:rPr lang="es-ES" dirty="0"/>
              <a:t>a la resolución de </a:t>
            </a:r>
            <a:r>
              <a:rPr lang="es-ES" dirty="0" smtClean="0"/>
              <a:t>problemas concretos </a:t>
            </a:r>
            <a:r>
              <a:rPr lang="es-ES" dirty="0"/>
              <a:t>y vinculados a los grandes desafíos de la </a:t>
            </a:r>
            <a:r>
              <a:rPr lang="es-ES" dirty="0" smtClean="0"/>
              <a:t>sociedad</a:t>
            </a:r>
          </a:p>
          <a:p>
            <a:pPr lvl="2"/>
            <a:r>
              <a:rPr lang="es-ES" dirty="0" smtClean="0"/>
              <a:t>Antes: Retos investigación</a:t>
            </a:r>
          </a:p>
          <a:p>
            <a:r>
              <a:rPr lang="es-ES" dirty="0" smtClean="0"/>
              <a:t>Presupuesto: 412 M</a:t>
            </a:r>
            <a:r>
              <a:rPr lang="es-ES" dirty="0"/>
              <a:t>€ en 2021, incluyendo </a:t>
            </a:r>
            <a:r>
              <a:rPr lang="es-ES" dirty="0" smtClean="0"/>
              <a:t>fondos FEDER del periodo </a:t>
            </a:r>
            <a:r>
              <a:rPr lang="es-ES" dirty="0" smtClean="0"/>
              <a:t>2021-2027</a:t>
            </a: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752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542E453C-EF9E-4A1F-804C-7ACA72859900}"/>
              </a:ext>
            </a:extLst>
          </p:cNvPr>
          <p:cNvSpPr/>
          <p:nvPr/>
        </p:nvSpPr>
        <p:spPr>
          <a:xfrm>
            <a:off x="0" y="5872853"/>
            <a:ext cx="12192000" cy="1110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657301" y="909620"/>
            <a:ext cx="5063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ESTRATEGIA ESPAÑOLA DE CIENCIA, TECNOLOGÍA E INNOVACIÓN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2021-2027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3E5FD6-5757-480D-AD85-A39F1C0F498D}"/>
              </a:ext>
            </a:extLst>
          </p:cNvPr>
          <p:cNvSpPr/>
          <p:nvPr/>
        </p:nvSpPr>
        <p:spPr>
          <a:xfrm>
            <a:off x="727649" y="6051744"/>
            <a:ext cx="7643917" cy="6873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SECRETARÍA GENERAL DE INVESTIGACIÓN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4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DIRECCIÓN GENERAL DE PLANIFICACIÓN DE LA INVESTIGACIÓN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6614762" y="771787"/>
            <a:ext cx="4813848" cy="110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18"/>
          <a:stretch/>
        </p:blipFill>
        <p:spPr>
          <a:xfrm>
            <a:off x="9265859" y="5889170"/>
            <a:ext cx="2358143" cy="1002878"/>
          </a:xfrm>
          <a:prstGeom prst="rect">
            <a:avLst/>
          </a:prstGeom>
        </p:spPr>
      </p:pic>
      <p:pic>
        <p:nvPicPr>
          <p:cNvPr id="3" name="Imagen 2" descr="Imagen que contiene objeto, computer, reloj&#10;&#10;Descripción generada automáticamente">
            <a:extLst>
              <a:ext uri="{FF2B5EF4-FFF2-40B4-BE49-F238E27FC236}">
                <a16:creationId xmlns:a16="http://schemas.microsoft.com/office/drawing/2014/main" id="{7F95171B-27B6-458D-9CB2-29948903E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121"/>
            <a:ext cx="6341582" cy="81172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6DC8947-0A8C-0149-9D0D-4C101379821D}"/>
              </a:ext>
            </a:extLst>
          </p:cNvPr>
          <p:cNvSpPr txBox="1"/>
          <p:nvPr/>
        </p:nvSpPr>
        <p:spPr>
          <a:xfrm>
            <a:off x="6489756" y="904846"/>
            <a:ext cx="5063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ESTATAL DE INVESTIGACIÓN CIENTÍFICA, TÉCNICA Y DE INNOVACIÓN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2021-2023 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783984" y="771787"/>
            <a:ext cx="4810495" cy="978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6614762" y="3160343"/>
            <a:ext cx="4813848" cy="110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43F1276-A42C-49B3-AB90-E44BC60DA76D}"/>
              </a:ext>
            </a:extLst>
          </p:cNvPr>
          <p:cNvCxnSpPr>
            <a:cxnSpLocks/>
          </p:cNvCxnSpPr>
          <p:nvPr/>
        </p:nvCxnSpPr>
        <p:spPr>
          <a:xfrm flipV="1">
            <a:off x="783984" y="3151661"/>
            <a:ext cx="4810495" cy="978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7A57368-6035-4F4B-98B0-6D5C547FA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7" r="1789"/>
          <a:stretch/>
        </p:blipFill>
        <p:spPr>
          <a:xfrm>
            <a:off x="6618115" y="4063659"/>
            <a:ext cx="4810495" cy="6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Nuevo:</a:t>
            </a:r>
            <a:r>
              <a:rPr lang="es-ES" sz="3200" dirty="0" smtClean="0"/>
              <a:t> </a:t>
            </a:r>
            <a:r>
              <a:rPr lang="es-ES" sz="4800" dirty="0" smtClean="0"/>
              <a:t>transición</a:t>
            </a:r>
            <a:br>
              <a:rPr lang="es-ES" sz="4800" dirty="0" smtClean="0"/>
            </a:br>
            <a:r>
              <a:rPr lang="es-ES" sz="4800" dirty="0" smtClean="0"/>
              <a:t>Verde y digital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</a:t>
            </a:r>
            <a:r>
              <a:rPr lang="es-ES" b="1" dirty="0" smtClean="0">
                <a:solidFill>
                  <a:srgbClr val="FFFF00"/>
                </a:solidFill>
              </a:rPr>
              <a:t>2021.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noviembre,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noviembre (prevista en dos fases)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Financiará proyectos con el objetivo de </a:t>
            </a:r>
            <a:r>
              <a:rPr lang="es-ES" dirty="0"/>
              <a:t>acelerar las transiciones verde </a:t>
            </a:r>
            <a:r>
              <a:rPr lang="es-ES" dirty="0" smtClean="0"/>
              <a:t>y digital</a:t>
            </a:r>
          </a:p>
          <a:p>
            <a:r>
              <a:rPr lang="es-ES" dirty="0" smtClean="0"/>
              <a:t>Presupuesto: 296 M€ en subvenciones</a:t>
            </a:r>
          </a:p>
          <a:p>
            <a:r>
              <a:rPr lang="es-ES" dirty="0" smtClean="0"/>
              <a:t>No hay incompatibilidad con otras convocatorias de proyectos</a:t>
            </a:r>
          </a:p>
          <a:p>
            <a:r>
              <a:rPr lang="es-ES" dirty="0" smtClean="0"/>
              <a:t>Proyectos de dos años de duración</a:t>
            </a:r>
          </a:p>
          <a:p>
            <a:r>
              <a:rPr lang="es-ES" dirty="0" smtClean="0"/>
              <a:t>Solicitantes: los mismos que en la convocatoria de proyectos de generación de conocimiento</a:t>
            </a:r>
          </a:p>
          <a:p>
            <a:r>
              <a:rPr lang="es-ES" dirty="0"/>
              <a:t>R</a:t>
            </a:r>
            <a:r>
              <a:rPr lang="es-ES" dirty="0" smtClean="0"/>
              <a:t>esponde </a:t>
            </a:r>
            <a:r>
              <a:rPr lang="es-ES" dirty="0"/>
              <a:t>a las </a:t>
            </a:r>
            <a:r>
              <a:rPr lang="es-ES" dirty="0" smtClean="0"/>
              <a:t>prioridades </a:t>
            </a:r>
            <a:r>
              <a:rPr lang="es-ES" dirty="0"/>
              <a:t>marcadas por la Unión Europea en </a:t>
            </a:r>
            <a:r>
              <a:rPr lang="es-ES" dirty="0" smtClean="0"/>
              <a:t>el Plan de Recuperación. </a:t>
            </a:r>
          </a:p>
          <a:p>
            <a:r>
              <a:rPr lang="es-ES" dirty="0" smtClean="0"/>
              <a:t>Los proyectos </a:t>
            </a:r>
            <a:r>
              <a:rPr lang="es-ES" dirty="0"/>
              <a:t>podrán tener orientaciones temáticas muy variadas, compartiendo un objetivo común.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proyectos podrán reunir investigadores de disciplinas complementarias para aportar más valor añadido a la investigación</a:t>
            </a:r>
            <a:r>
              <a:rPr lang="es-ES" dirty="0" smtClean="0"/>
              <a:t>. 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74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94" y="284176"/>
            <a:ext cx="10461812" cy="150876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Nuevo: </a:t>
            </a:r>
            <a:br>
              <a:rPr lang="es-ES" sz="3200" dirty="0" smtClean="0">
                <a:solidFill>
                  <a:srgbClr val="FF0000"/>
                </a:solidFill>
              </a:rPr>
            </a:br>
            <a:r>
              <a:rPr lang="es-ES" dirty="0" smtClean="0"/>
              <a:t>proyectos estratégicos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976" y="1955647"/>
            <a:ext cx="11663083" cy="4902354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abril,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diciembre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Financia los primeros pasos de </a:t>
            </a:r>
            <a:r>
              <a:rPr lang="es-ES" dirty="0"/>
              <a:t>una colaboración público – privada</a:t>
            </a:r>
          </a:p>
          <a:p>
            <a:r>
              <a:rPr lang="es-ES" dirty="0" smtClean="0"/>
              <a:t>Presupuesto 2021: </a:t>
            </a:r>
            <a:r>
              <a:rPr lang="es-ES" dirty="0"/>
              <a:t>43 M€ en subvención + 43 M€ en préstamos </a:t>
            </a:r>
            <a:r>
              <a:rPr lang="es-ES" dirty="0" smtClean="0"/>
              <a:t> (en 2022 y 2023, 35 + 35 M€)</a:t>
            </a:r>
            <a:endParaRPr lang="es-ES" dirty="0"/>
          </a:p>
          <a:p>
            <a:r>
              <a:rPr lang="es-ES" dirty="0" smtClean="0"/>
              <a:t>Líneas </a:t>
            </a:r>
            <a:r>
              <a:rPr lang="es-ES" dirty="0"/>
              <a:t>propuestas por el Ministerio para consorcios </a:t>
            </a:r>
            <a:r>
              <a:rPr lang="es-ES" dirty="0" smtClean="0"/>
              <a:t>interdisciplinares… proceso “top </a:t>
            </a:r>
            <a:r>
              <a:rPr lang="es-ES" dirty="0" err="1" smtClean="0"/>
              <a:t>down</a:t>
            </a:r>
            <a:r>
              <a:rPr lang="es-ES" dirty="0" smtClean="0"/>
              <a:t>”, nuevo en la AEI</a:t>
            </a:r>
          </a:p>
          <a:p>
            <a:r>
              <a:rPr lang="es-ES" dirty="0"/>
              <a:t>Se propondrán nuevas líneas para 2022 y 2023</a:t>
            </a:r>
          </a:p>
          <a:p>
            <a:r>
              <a:rPr lang="es-ES" dirty="0" smtClean="0"/>
              <a:t>Solicitantes: consorcios interdisciplinares, público-privados en geometría variable</a:t>
            </a:r>
          </a:p>
          <a:p>
            <a:r>
              <a:rPr lang="es-ES" dirty="0" smtClean="0"/>
              <a:t>Tres años de duración</a:t>
            </a:r>
          </a:p>
          <a:p>
            <a:r>
              <a:rPr lang="es-ES" dirty="0" smtClean="0"/>
              <a:t>2021: 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r</a:t>
            </a:r>
            <a:r>
              <a:rPr lang="es-ES" dirty="0" smtClean="0"/>
              <a:t>eciben 447 solicitudes, con 1.557 participantes</a:t>
            </a:r>
          </a:p>
          <a:p>
            <a:pPr lvl="1"/>
            <a:r>
              <a:rPr lang="es-ES" dirty="0" smtClean="0"/>
              <a:t>En </a:t>
            </a:r>
            <a:r>
              <a:rPr lang="es-ES" dirty="0"/>
              <a:t>fase de </a:t>
            </a:r>
            <a:r>
              <a:rPr lang="es-ES" dirty="0" smtClean="0"/>
              <a:t>evaluación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5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redes de investigación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</a:t>
            </a:r>
            <a:r>
              <a:rPr lang="es-ES" b="1" dirty="0" smtClean="0">
                <a:solidFill>
                  <a:srgbClr val="FFFF00"/>
                </a:solidFill>
              </a:rPr>
              <a:t>2022.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abril,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Convocatoria bienal</a:t>
            </a:r>
          </a:p>
          <a:p>
            <a:r>
              <a:rPr lang="es-ES" dirty="0" smtClean="0"/>
              <a:t>Creación </a:t>
            </a:r>
            <a:r>
              <a:rPr lang="es-ES" dirty="0"/>
              <a:t>de redes de investigación para promover la </a:t>
            </a:r>
            <a:r>
              <a:rPr lang="es-ES" dirty="0" smtClean="0"/>
              <a:t>complementariedad de </a:t>
            </a:r>
            <a:r>
              <a:rPr lang="es-ES" dirty="0"/>
              <a:t>capacidades y optimizar los recursos de investigación existentes. </a:t>
            </a:r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/>
              <a:t>generan sinergias entre grupos de investigación de distintas instituciones. </a:t>
            </a:r>
            <a:endParaRPr lang="es-ES" dirty="0" smtClean="0"/>
          </a:p>
          <a:p>
            <a:r>
              <a:rPr lang="es-ES" dirty="0" smtClean="0"/>
              <a:t>Las convocatorias </a:t>
            </a:r>
            <a:r>
              <a:rPr lang="es-ES" dirty="0"/>
              <a:t>pueden establecer las prioridades científico-técnicas a las que </a:t>
            </a:r>
            <a:r>
              <a:rPr lang="es-ES" dirty="0" smtClean="0"/>
              <a:t>van dirigidas </a:t>
            </a:r>
            <a:r>
              <a:rPr lang="es-ES" dirty="0"/>
              <a:t>estas </a:t>
            </a:r>
            <a:r>
              <a:rPr lang="es-ES" dirty="0" smtClean="0"/>
              <a:t>redes</a:t>
            </a:r>
          </a:p>
          <a:p>
            <a:r>
              <a:rPr lang="es-ES" dirty="0"/>
              <a:t>Se financiarán actividades de coordinación, intercambio o planificación conjunta, pero no los gastos de investigación propiamente </a:t>
            </a:r>
            <a:r>
              <a:rPr lang="es-ES" dirty="0" smtClean="0"/>
              <a:t>dicha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32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Nuevo:</a:t>
            </a:r>
            <a:br>
              <a:rPr lang="es-ES" sz="3200" dirty="0" smtClean="0">
                <a:solidFill>
                  <a:srgbClr val="FF0000"/>
                </a:solidFill>
              </a:rPr>
            </a:br>
            <a:r>
              <a:rPr lang="es-ES" sz="4400" dirty="0" smtClean="0"/>
              <a:t>Prueba de concepto</a:t>
            </a:r>
            <a:endParaRPr lang="es-ES" sz="4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abril,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diciembre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Financia el </a:t>
            </a:r>
            <a:r>
              <a:rPr lang="es-ES" dirty="0"/>
              <a:t>inicio de la </a:t>
            </a:r>
            <a:r>
              <a:rPr lang="es-ES" dirty="0" smtClean="0"/>
              <a:t>transferencia de los </a:t>
            </a:r>
            <a:r>
              <a:rPr lang="es-ES" dirty="0"/>
              <a:t>conocimientos y resultados científico </a:t>
            </a:r>
            <a:r>
              <a:rPr lang="es-ES" dirty="0" smtClean="0"/>
              <a:t>– técnicos obtenidos por los solicitantes</a:t>
            </a:r>
            <a:endParaRPr lang="es-ES" dirty="0"/>
          </a:p>
          <a:p>
            <a:r>
              <a:rPr lang="es-ES" dirty="0"/>
              <a:t>El/los resultado/s objeto de prueba de concepto derivan de un proyecto de I+D+i financiado por la AEI finalizado o finalizando</a:t>
            </a:r>
          </a:p>
          <a:p>
            <a:r>
              <a:rPr lang="es-ES" dirty="0"/>
              <a:t>Deben contemplar actividades de valorización, protección y transferencia de resultados</a:t>
            </a:r>
          </a:p>
          <a:p>
            <a:r>
              <a:rPr lang="es-ES" dirty="0" smtClean="0"/>
              <a:t>Presupuesto</a:t>
            </a:r>
            <a:r>
              <a:rPr lang="es-ES" dirty="0"/>
              <a:t>: 40 M€ en subvención</a:t>
            </a:r>
          </a:p>
          <a:p>
            <a:r>
              <a:rPr lang="es-ES" dirty="0" smtClean="0"/>
              <a:t>Dos </a:t>
            </a:r>
            <a:r>
              <a:rPr lang="es-ES" dirty="0"/>
              <a:t>años de duración</a:t>
            </a:r>
          </a:p>
          <a:p>
            <a:r>
              <a:rPr lang="es-ES" dirty="0" smtClean="0"/>
              <a:t>2021: </a:t>
            </a:r>
          </a:p>
          <a:p>
            <a:pPr lvl="1"/>
            <a:r>
              <a:rPr lang="es-ES" dirty="0" smtClean="0"/>
              <a:t>Recibidas 954 solicitudes</a:t>
            </a:r>
          </a:p>
          <a:p>
            <a:pPr lvl="1"/>
            <a:r>
              <a:rPr lang="es-ES" dirty="0" smtClean="0"/>
              <a:t>En </a:t>
            </a:r>
            <a:r>
              <a:rPr lang="es-ES" dirty="0"/>
              <a:t>fase de </a:t>
            </a:r>
            <a:r>
              <a:rPr lang="es-ES" dirty="0" smtClean="0"/>
              <a:t>evaluación</a:t>
            </a:r>
            <a:endParaRPr lang="es-ES" dirty="0"/>
          </a:p>
        </p:txBody>
      </p:sp>
      <p:pic>
        <p:nvPicPr>
          <p:cNvPr id="7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21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Colaboración </a:t>
            </a:r>
            <a:br>
              <a:rPr lang="es-ES" sz="4800" dirty="0" smtClean="0"/>
            </a:br>
            <a:r>
              <a:rPr lang="es-ES" sz="4800" dirty="0" smtClean="0"/>
              <a:t>Público-PRIVADA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Previsto </a:t>
            </a:r>
            <a:r>
              <a:rPr lang="es-ES" b="1" dirty="0">
                <a:solidFill>
                  <a:srgbClr val="FFFF00"/>
                </a:solidFill>
              </a:rPr>
              <a:t>convocar en: 2021, </a:t>
            </a:r>
            <a:r>
              <a:rPr lang="es-ES" b="1" dirty="0" smtClean="0">
                <a:solidFill>
                  <a:srgbClr val="FFFF00"/>
                </a:solidFill>
              </a:rPr>
              <a:t>2022.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noviembre,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septiembre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Nuevo nombre para la convocatoria “Retos Colaboración”: más sencillos de solicitar y ejecutar, más flexibles en ejecución y seguimiento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Convocatoria 2021: 150 M€ en subvención y hasta 250 M€ en préstamos a empresas</a:t>
            </a:r>
          </a:p>
          <a:p>
            <a:r>
              <a:rPr lang="es-ES" dirty="0" smtClean="0"/>
              <a:t>Convocatoria 2022: 100 M€ en subvención y hasta 150 M€ en préstamos a empresas</a:t>
            </a:r>
          </a:p>
          <a:p>
            <a:r>
              <a:rPr lang="es-ES" dirty="0" smtClean="0"/>
              <a:t>Solicitantes: Consorcios público – privados</a:t>
            </a:r>
          </a:p>
          <a:p>
            <a:r>
              <a:rPr lang="es-ES" dirty="0" smtClean="0"/>
              <a:t>Investigación cercana a los intereses empresariales y con liderazgo empresarial</a:t>
            </a:r>
          </a:p>
          <a:p>
            <a:r>
              <a:rPr lang="es-ES" dirty="0" smtClean="0"/>
              <a:t>Podrá </a:t>
            </a:r>
            <a:r>
              <a:rPr lang="es-ES" dirty="0"/>
              <a:t>financiarse, mediante subvención, la incorporación de doctores a las empresas participantes</a:t>
            </a:r>
          </a:p>
          <a:p>
            <a:r>
              <a:rPr lang="es-ES" dirty="0" smtClean="0"/>
              <a:t>Duración: 3 años en 2021, 2 años en 2022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09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plataformas </a:t>
            </a:r>
            <a:r>
              <a:rPr lang="es-ES" sz="4800" dirty="0"/>
              <a:t/>
            </a:r>
            <a:br>
              <a:rPr lang="es-ES" sz="4800" dirty="0"/>
            </a:br>
            <a:r>
              <a:rPr lang="es-ES" sz="4800" dirty="0" smtClean="0"/>
              <a:t>tecnológicas y de innovación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</a:t>
            </a:r>
            <a:r>
              <a:rPr lang="es-ES" b="1" dirty="0" smtClean="0">
                <a:solidFill>
                  <a:srgbClr val="FFFF00"/>
                </a:solidFill>
              </a:rPr>
              <a:t>2022.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mayo,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febrero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Convocatoria bienal</a:t>
            </a:r>
          </a:p>
          <a:p>
            <a:r>
              <a:rPr lang="es-ES" dirty="0" smtClean="0"/>
              <a:t>Plataformas:</a:t>
            </a:r>
          </a:p>
          <a:p>
            <a:pPr lvl="1"/>
            <a:r>
              <a:rPr lang="es-ES" dirty="0" smtClean="0"/>
              <a:t>Impulsar </a:t>
            </a:r>
            <a:r>
              <a:rPr lang="es-ES" dirty="0"/>
              <a:t>el diálogo y la colaboración </a:t>
            </a:r>
            <a:r>
              <a:rPr lang="es-ES" dirty="0" smtClean="0"/>
              <a:t>público-privada</a:t>
            </a:r>
          </a:p>
          <a:p>
            <a:pPr lvl="1"/>
            <a:r>
              <a:rPr lang="es-ES" dirty="0" smtClean="0"/>
              <a:t>Instrumento de la </a:t>
            </a:r>
            <a:r>
              <a:rPr lang="es-ES" dirty="0"/>
              <a:t>política de </a:t>
            </a:r>
            <a:r>
              <a:rPr lang="es-ES" dirty="0" smtClean="0"/>
              <a:t>I+D+i</a:t>
            </a:r>
          </a:p>
          <a:p>
            <a:pPr lvl="1"/>
            <a:r>
              <a:rPr lang="es-ES" dirty="0" err="1" smtClean="0"/>
              <a:t>Traccionadas</a:t>
            </a:r>
            <a:r>
              <a:rPr lang="es-ES" dirty="0" smtClean="0"/>
              <a:t> </a:t>
            </a:r>
            <a:r>
              <a:rPr lang="es-ES" dirty="0"/>
              <a:t>por el tejido </a:t>
            </a:r>
            <a:r>
              <a:rPr lang="es-ES" dirty="0" smtClean="0"/>
              <a:t>empresarial</a:t>
            </a:r>
          </a:p>
          <a:p>
            <a:pPr lvl="1"/>
            <a:r>
              <a:rPr lang="es-ES" dirty="0" smtClean="0"/>
              <a:t>Definición </a:t>
            </a:r>
            <a:r>
              <a:rPr lang="es-ES" dirty="0"/>
              <a:t>de prioridades de I+D+I tanto sectoriales como </a:t>
            </a:r>
            <a:r>
              <a:rPr lang="es-ES" dirty="0" smtClean="0"/>
              <a:t>intersectoriales</a:t>
            </a:r>
          </a:p>
          <a:p>
            <a:r>
              <a:rPr lang="es-ES" dirty="0" smtClean="0"/>
              <a:t>Objetivos </a:t>
            </a:r>
          </a:p>
          <a:p>
            <a:pPr lvl="1"/>
            <a:r>
              <a:rPr lang="es-ES" dirty="0" smtClean="0"/>
              <a:t>Promover </a:t>
            </a:r>
            <a:r>
              <a:rPr lang="es-ES" dirty="0"/>
              <a:t>la incorporación de todos los agentes de la </a:t>
            </a:r>
            <a:r>
              <a:rPr lang="es-ES" dirty="0" smtClean="0"/>
              <a:t>cadena de valor</a:t>
            </a:r>
          </a:p>
          <a:p>
            <a:pPr lvl="1"/>
            <a:r>
              <a:rPr lang="es-ES" dirty="0" smtClean="0"/>
              <a:t>Identificar agendas </a:t>
            </a:r>
            <a:r>
              <a:rPr lang="es-ES" dirty="0"/>
              <a:t>de investigación aplicada y desarrollo </a:t>
            </a:r>
            <a:r>
              <a:rPr lang="es-ES" dirty="0" smtClean="0"/>
              <a:t>experimental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748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Centros </a:t>
            </a:r>
            <a:r>
              <a:rPr lang="es-ES" dirty="0"/>
              <a:t>de excelencia “Severo Ochoa” y unidades de excelencia “María de Maeztu”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diciembre,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Reconocer </a:t>
            </a:r>
            <a:r>
              <a:rPr lang="es-ES" dirty="0"/>
              <a:t>a los centros y las unidades </a:t>
            </a:r>
            <a:r>
              <a:rPr lang="es-ES" dirty="0" smtClean="0"/>
              <a:t>de investigación </a:t>
            </a:r>
            <a:r>
              <a:rPr lang="es-ES" dirty="0"/>
              <a:t>científica </a:t>
            </a:r>
            <a:r>
              <a:rPr lang="es-ES" dirty="0" smtClean="0"/>
              <a:t>excelentes</a:t>
            </a:r>
          </a:p>
          <a:p>
            <a:r>
              <a:rPr lang="es-ES" dirty="0" smtClean="0"/>
              <a:t>Financiar </a:t>
            </a:r>
            <a:r>
              <a:rPr lang="es-ES" dirty="0"/>
              <a:t>sus </a:t>
            </a:r>
            <a:r>
              <a:rPr lang="es-ES" dirty="0" smtClean="0"/>
              <a:t>planes estratégicos </a:t>
            </a:r>
            <a:r>
              <a:rPr lang="es-ES" dirty="0"/>
              <a:t>(centros) o programas estratégicos de investigación de frontera (</a:t>
            </a:r>
            <a:r>
              <a:rPr lang="es-ES" dirty="0" smtClean="0"/>
              <a:t>unidades)</a:t>
            </a:r>
          </a:p>
          <a:p>
            <a:r>
              <a:rPr lang="es-ES" dirty="0" smtClean="0"/>
              <a:t>Adaptaciones en 2020:</a:t>
            </a:r>
          </a:p>
          <a:p>
            <a:pPr lvl="1"/>
            <a:r>
              <a:rPr lang="es-ES" dirty="0" smtClean="0"/>
              <a:t>Acreditación por 5 años, ayuda por 4 años</a:t>
            </a:r>
          </a:p>
          <a:p>
            <a:pPr lvl="1"/>
            <a:r>
              <a:rPr lang="es-ES" dirty="0" smtClean="0"/>
              <a:t>Posibilidad de reducir la ayuda a los </a:t>
            </a:r>
            <a:r>
              <a:rPr lang="es-ES" dirty="0"/>
              <a:t>últimos acreditados y dar una ayuda (1 año) a los primeros no acreditados, para mejorar su posicionamiento.</a:t>
            </a:r>
          </a:p>
          <a:p>
            <a:r>
              <a:rPr lang="es-ES" dirty="0" smtClean="0"/>
              <a:t>Reto en 2021: Adaptar a la declaración de San Francisco (DORA): La convocatoria tiene una fase de elegibilidad </a:t>
            </a:r>
            <a:r>
              <a:rPr lang="es-ES" dirty="0" err="1" smtClean="0"/>
              <a:t>bibliométrica</a:t>
            </a:r>
            <a:r>
              <a:rPr lang="es-ES" dirty="0" smtClean="0"/>
              <a:t> que es preciso reformar</a:t>
            </a:r>
          </a:p>
        </p:txBody>
      </p:sp>
    </p:spTree>
    <p:extLst>
      <p:ext uri="{BB962C8B-B14F-4D97-AF65-F5344CB8AC3E}">
        <p14:creationId xmlns:p14="http://schemas.microsoft.com/office/powerpoint/2010/main" val="42070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Equipamiento </a:t>
            </a:r>
            <a:br>
              <a:rPr lang="es-ES" sz="4800" dirty="0" smtClean="0"/>
            </a:br>
            <a:r>
              <a:rPr lang="es-ES" sz="4800" dirty="0" smtClean="0"/>
              <a:t>científico-técnico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</a:t>
            </a:r>
            <a:r>
              <a:rPr lang="es-ES" b="1" dirty="0" smtClean="0">
                <a:solidFill>
                  <a:srgbClr val="FFFF00"/>
                </a:solidFill>
              </a:rPr>
              <a:t>2021, 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junio,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noviembre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Convocatoria aproximadamente bienal</a:t>
            </a:r>
          </a:p>
          <a:p>
            <a:r>
              <a:rPr lang="es-ES" dirty="0" smtClean="0"/>
              <a:t>Datos de 2021:</a:t>
            </a:r>
          </a:p>
          <a:p>
            <a:pPr lvl="1"/>
            <a:r>
              <a:rPr lang="es-ES" dirty="0" smtClean="0"/>
              <a:t>Financia equipos de entre 0,4 y 1,5 M€ </a:t>
            </a:r>
          </a:p>
          <a:p>
            <a:pPr lvl="1"/>
            <a:r>
              <a:rPr lang="es-ES" dirty="0" smtClean="0"/>
              <a:t>Presupuesto</a:t>
            </a:r>
            <a:r>
              <a:rPr lang="es-ES" dirty="0"/>
              <a:t>: 180 M€ en subvención</a:t>
            </a:r>
          </a:p>
          <a:p>
            <a:pPr lvl="1"/>
            <a:r>
              <a:rPr lang="es-ES" dirty="0" smtClean="0"/>
              <a:t>Solicitudes </a:t>
            </a:r>
            <a:r>
              <a:rPr lang="es-ES" dirty="0"/>
              <a:t>recibidas: </a:t>
            </a:r>
            <a:r>
              <a:rPr lang="es-ES" dirty="0" smtClean="0"/>
              <a:t>701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Orientado a servicios comunes:</a:t>
            </a:r>
          </a:p>
          <a:p>
            <a:pPr lvl="1"/>
            <a:r>
              <a:rPr lang="es-ES" dirty="0"/>
              <a:t>Que gestionan el </a:t>
            </a:r>
            <a:r>
              <a:rPr lang="es-ES" dirty="0" smtClean="0"/>
              <a:t>equipamiento, el acceso y la prestación de servicios</a:t>
            </a:r>
            <a:endParaRPr lang="es-ES" dirty="0"/>
          </a:p>
          <a:p>
            <a:pPr lvl="1"/>
            <a:r>
              <a:rPr lang="es-ES" dirty="0"/>
              <a:t>Que cargan los costes de uso</a:t>
            </a:r>
          </a:p>
          <a:p>
            <a:pPr lvl="1"/>
            <a:r>
              <a:rPr lang="es-ES" dirty="0"/>
              <a:t>Que tienen personal técnico</a:t>
            </a:r>
          </a:p>
          <a:p>
            <a:r>
              <a:rPr lang="es-ES" dirty="0"/>
              <a:t>Optimizar la compra de los equipos a nivel nacional</a:t>
            </a:r>
          </a:p>
          <a:p>
            <a:r>
              <a:rPr lang="es-ES" dirty="0"/>
              <a:t>Maximizar el número de horas de trabajo de los </a:t>
            </a:r>
            <a:r>
              <a:rPr lang="es-ES" dirty="0" smtClean="0"/>
              <a:t>nuevos equipos y facilitar el acceso abierto de la comunidad científico-técnica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8016" y="2135727"/>
            <a:ext cx="11969496" cy="1676400"/>
          </a:xfrm>
        </p:spPr>
        <p:txBody>
          <a:bodyPr/>
          <a:lstStyle/>
          <a:p>
            <a:r>
              <a:rPr lang="es-ES" sz="4400" dirty="0"/>
              <a:t>Programa estatal para desarrollar, atraer y retener talento</a:t>
            </a:r>
            <a:endParaRPr lang="es-ES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Joaquín Serrano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1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contratos predoctorales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junio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Cuatro años de duración</a:t>
            </a:r>
          </a:p>
          <a:p>
            <a:r>
              <a:rPr lang="es-ES" dirty="0"/>
              <a:t>Para la formación </a:t>
            </a:r>
            <a:r>
              <a:rPr lang="es-ES" dirty="0" err="1"/>
              <a:t>predoctoral</a:t>
            </a:r>
            <a:r>
              <a:rPr lang="es-ES" dirty="0"/>
              <a:t> y la realización de la tesis doctoral en el contexto de proyectos de investigación financiados</a:t>
            </a:r>
          </a:p>
          <a:p>
            <a:r>
              <a:rPr lang="es-ES" dirty="0" smtClean="0"/>
              <a:t>Regulados por el Estatuto del Personal Investigador en Formación (EPIF)</a:t>
            </a:r>
          </a:p>
          <a:p>
            <a:r>
              <a:rPr lang="es-ES" dirty="0" smtClean="0"/>
              <a:t>Actualizar el salario</a:t>
            </a:r>
            <a:endParaRPr lang="es-ES" dirty="0"/>
          </a:p>
          <a:p>
            <a:r>
              <a:rPr lang="es-ES" dirty="0" smtClean="0"/>
              <a:t>Destino de los contratos:</a:t>
            </a:r>
          </a:p>
          <a:p>
            <a:pPr lvl="1"/>
            <a:r>
              <a:rPr lang="es-ES" dirty="0" smtClean="0"/>
              <a:t>Asociados </a:t>
            </a:r>
            <a:r>
              <a:rPr lang="es-ES" dirty="0"/>
              <a:t>a</a:t>
            </a:r>
            <a:r>
              <a:rPr lang="es-ES" dirty="0" smtClean="0"/>
              <a:t> proyectos de generación de conocimiento</a:t>
            </a:r>
          </a:p>
          <a:p>
            <a:pPr lvl="1"/>
            <a:r>
              <a:rPr lang="es-ES" dirty="0" smtClean="0"/>
              <a:t>Turno de discapacidad</a:t>
            </a:r>
          </a:p>
          <a:p>
            <a:pPr lvl="1"/>
            <a:r>
              <a:rPr lang="es-ES" dirty="0" smtClean="0"/>
              <a:t>Sistema INIA- CCAA</a:t>
            </a:r>
          </a:p>
          <a:p>
            <a:pPr lvl="1"/>
            <a:r>
              <a:rPr lang="es-ES" dirty="0" smtClean="0"/>
              <a:t>Centros Severo Ochoa y Unidades María de Maeztu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9118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: esquinas redondeadas 13">
            <a:extLst>
              <a:ext uri="{FF2B5EF4-FFF2-40B4-BE49-F238E27FC236}">
                <a16:creationId xmlns:a16="http://schemas.microsoft.com/office/drawing/2014/main" id="{A1C76A5E-E960-784D-8A90-BF69EF30C2D5}"/>
              </a:ext>
            </a:extLst>
          </p:cNvPr>
          <p:cNvSpPr/>
          <p:nvPr/>
        </p:nvSpPr>
        <p:spPr>
          <a:xfrm>
            <a:off x="958907" y="1270680"/>
            <a:ext cx="1552434" cy="4899495"/>
          </a:xfrm>
          <a:prstGeom prst="roundRect">
            <a:avLst>
              <a:gd name="adj" fmla="val 301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43083" y="859507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418"/>
          <a:stretch/>
        </p:blipFill>
        <p:spPr>
          <a:xfrm>
            <a:off x="9928991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43083" y="172472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PROCESO DE ELABORACIÓN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5F97D34-A230-4C87-B314-973FBB0705F3}"/>
              </a:ext>
            </a:extLst>
          </p:cNvPr>
          <p:cNvSpPr/>
          <p:nvPr/>
        </p:nvSpPr>
        <p:spPr>
          <a:xfrm>
            <a:off x="2831976" y="1280998"/>
            <a:ext cx="6649373" cy="360000"/>
          </a:xfrm>
          <a:prstGeom prst="roundRect">
            <a:avLst>
              <a:gd name="adj" fmla="val 10418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Borrador inicial (DGPI-MCIN)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7D7464F-FF50-4AA0-AAEF-859E4AD529DA}"/>
              </a:ext>
            </a:extLst>
          </p:cNvPr>
          <p:cNvSpPr/>
          <p:nvPr/>
        </p:nvSpPr>
        <p:spPr>
          <a:xfrm>
            <a:off x="2831976" y="4947542"/>
            <a:ext cx="6647463" cy="360000"/>
          </a:xfrm>
          <a:prstGeom prst="roundRect">
            <a:avLst>
              <a:gd name="adj" fmla="val 1251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Comisión Delegada del Gobierno para Asuntos Económicos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EE5CF54-2989-423F-9AEF-9EC5E1452B4A}"/>
              </a:ext>
            </a:extLst>
          </p:cNvPr>
          <p:cNvSpPr/>
          <p:nvPr/>
        </p:nvSpPr>
        <p:spPr>
          <a:xfrm>
            <a:off x="2831977" y="3222270"/>
            <a:ext cx="6647464" cy="360000"/>
          </a:xfrm>
          <a:prstGeom prst="roundRect">
            <a:avLst>
              <a:gd name="adj" fmla="val 10716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Consejo de Política Científica, Tecnológica y de Innovación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16B34AF-B00B-4189-AECA-A8512C6F3DEE}"/>
              </a:ext>
            </a:extLst>
          </p:cNvPr>
          <p:cNvSpPr/>
          <p:nvPr/>
        </p:nvSpPr>
        <p:spPr>
          <a:xfrm>
            <a:off x="2831977" y="4084906"/>
            <a:ext cx="6647464" cy="360000"/>
          </a:xfrm>
          <a:prstGeom prst="roundRect">
            <a:avLst>
              <a:gd name="adj" fmla="val 14976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Consejo Asesor de Ciencia, Tecnología e Innovación 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FB9F1E03-5BBD-413E-90F3-869814669F2D}"/>
              </a:ext>
            </a:extLst>
          </p:cNvPr>
          <p:cNvSpPr/>
          <p:nvPr/>
        </p:nvSpPr>
        <p:spPr>
          <a:xfrm>
            <a:off x="2831977" y="2143634"/>
            <a:ext cx="6649374" cy="576000"/>
          </a:xfrm>
          <a:prstGeom prst="roundRect">
            <a:avLst>
              <a:gd name="adj" fmla="val 6306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Revisiones iterativas con participación de los actores implicados: agentes de I+D+I, AGE &amp; CCAA, empresas, sociedad civil</a:t>
            </a:r>
          </a:p>
        </p:txBody>
      </p:sp>
      <p:sp>
        <p:nvSpPr>
          <p:cNvPr id="24" name="Rectángulo: esquinas redondeadas 15">
            <a:extLst>
              <a:ext uri="{FF2B5EF4-FFF2-40B4-BE49-F238E27FC236}">
                <a16:creationId xmlns:a16="http://schemas.microsoft.com/office/drawing/2014/main" id="{B3EF1615-47EF-4B43-97A8-53417B3010BC}"/>
              </a:ext>
            </a:extLst>
          </p:cNvPr>
          <p:cNvSpPr/>
          <p:nvPr/>
        </p:nvSpPr>
        <p:spPr>
          <a:xfrm>
            <a:off x="2831977" y="5810177"/>
            <a:ext cx="6647462" cy="360000"/>
          </a:xfrm>
          <a:prstGeom prst="roundRect">
            <a:avLst>
              <a:gd name="adj" fmla="val 794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Aprobación por el Consejo de Ministros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0FF6787-0F97-8648-A370-1A0B4903D655}"/>
              </a:ext>
            </a:extLst>
          </p:cNvPr>
          <p:cNvSpPr/>
          <p:nvPr/>
        </p:nvSpPr>
        <p:spPr>
          <a:xfrm>
            <a:off x="958908" y="1270680"/>
            <a:ext cx="1552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</a:t>
            </a:r>
            <a:b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35B0D6E-C732-5D41-9D7D-1D026733EBA7}"/>
              </a:ext>
            </a:extLst>
          </p:cNvPr>
          <p:cNvSpPr/>
          <p:nvPr/>
        </p:nvSpPr>
        <p:spPr>
          <a:xfrm>
            <a:off x="958908" y="2138510"/>
            <a:ext cx="1552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FEBRERO 2019 – JUNIO 2020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E24448D-4B99-C54F-B90F-6E50CA3B8454}"/>
              </a:ext>
            </a:extLst>
          </p:cNvPr>
          <p:cNvSpPr/>
          <p:nvPr/>
        </p:nvSpPr>
        <p:spPr>
          <a:xfrm>
            <a:off x="960173" y="3966632"/>
            <a:ext cx="1549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JULIO</a:t>
            </a:r>
            <a:b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B1E09C7-634F-3F40-B8FC-6CE3F091FB14}"/>
              </a:ext>
            </a:extLst>
          </p:cNvPr>
          <p:cNvSpPr/>
          <p:nvPr/>
        </p:nvSpPr>
        <p:spPr>
          <a:xfrm>
            <a:off x="957644" y="5599774"/>
            <a:ext cx="1552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DE SEPT.</a:t>
            </a:r>
            <a:b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2020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06D5514C-AD3A-3A42-A268-31BCA58BB81E}"/>
              </a:ext>
            </a:extLst>
          </p:cNvPr>
          <p:cNvSpPr/>
          <p:nvPr/>
        </p:nvSpPr>
        <p:spPr>
          <a:xfrm>
            <a:off x="2614304" y="3213329"/>
            <a:ext cx="127584" cy="2090000"/>
          </a:xfrm>
          <a:prstGeom prst="lef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930B66-D18D-A142-B1EE-A1A1E011953B}"/>
              </a:ext>
            </a:extLst>
          </p:cNvPr>
          <p:cNvSpPr/>
          <p:nvPr/>
        </p:nvSpPr>
        <p:spPr>
          <a:xfrm rot="16200000">
            <a:off x="-945504" y="3434461"/>
            <a:ext cx="2991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EECTI 2021-2027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0DE9869-8A29-4B4A-A7AF-48C0B94E9C91}"/>
              </a:ext>
            </a:extLst>
          </p:cNvPr>
          <p:cNvSpPr/>
          <p:nvPr/>
        </p:nvSpPr>
        <p:spPr>
          <a:xfrm rot="5400000">
            <a:off x="10173785" y="3434462"/>
            <a:ext cx="311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PEICTI 2021-2023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ángulo: esquinas redondeadas 13">
            <a:extLst>
              <a:ext uri="{FF2B5EF4-FFF2-40B4-BE49-F238E27FC236}">
                <a16:creationId xmlns:a16="http://schemas.microsoft.com/office/drawing/2014/main" id="{76D3DD8D-26C0-5A46-AF9D-380B1FA73896}"/>
              </a:ext>
            </a:extLst>
          </p:cNvPr>
          <p:cNvSpPr/>
          <p:nvPr/>
        </p:nvSpPr>
        <p:spPr>
          <a:xfrm>
            <a:off x="9758824" y="1270681"/>
            <a:ext cx="1552434" cy="4899494"/>
          </a:xfrm>
          <a:prstGeom prst="roundRect">
            <a:avLst>
              <a:gd name="adj" fmla="val 301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230AD2F-F30F-C744-8341-9754DD30424E}"/>
              </a:ext>
            </a:extLst>
          </p:cNvPr>
          <p:cNvSpPr/>
          <p:nvPr/>
        </p:nvSpPr>
        <p:spPr>
          <a:xfrm>
            <a:off x="9758825" y="1270680"/>
            <a:ext cx="1552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SEPTIEMBRE 2020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AE7A820-C106-A048-8B4F-D7EA3F8660FE}"/>
              </a:ext>
            </a:extLst>
          </p:cNvPr>
          <p:cNvSpPr/>
          <p:nvPr/>
        </p:nvSpPr>
        <p:spPr>
          <a:xfrm>
            <a:off x="9758825" y="2138510"/>
            <a:ext cx="1552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SEPTIEMBRE – OCTUBRE 2020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395AD6A-9275-BB4F-88B9-2ED98A720B75}"/>
              </a:ext>
            </a:extLst>
          </p:cNvPr>
          <p:cNvSpPr/>
          <p:nvPr/>
        </p:nvSpPr>
        <p:spPr>
          <a:xfrm>
            <a:off x="9768968" y="3568843"/>
            <a:ext cx="1549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NOVIEMBRE 2020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39251D7-1182-C243-9F73-4E5FEA173170}"/>
              </a:ext>
            </a:extLst>
          </p:cNvPr>
          <p:cNvSpPr/>
          <p:nvPr/>
        </p:nvSpPr>
        <p:spPr>
          <a:xfrm>
            <a:off x="9760090" y="5599117"/>
            <a:ext cx="1549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DE JUNIO</a:t>
            </a:r>
            <a:b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2021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339EF83C-FA2E-614D-847B-4F3D3F99D6FB}"/>
              </a:ext>
            </a:extLst>
          </p:cNvPr>
          <p:cNvSpPr/>
          <p:nvPr/>
        </p:nvSpPr>
        <p:spPr>
          <a:xfrm>
            <a:off x="9561257" y="3213329"/>
            <a:ext cx="103910" cy="1255589"/>
          </a:xfrm>
          <a:prstGeom prst="righ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A4FAB0F-AFD7-1842-B6BB-F56D0DB8CE45}"/>
              </a:ext>
            </a:extLst>
          </p:cNvPr>
          <p:cNvSpPr/>
          <p:nvPr/>
        </p:nvSpPr>
        <p:spPr>
          <a:xfrm>
            <a:off x="9742334" y="4808957"/>
            <a:ext cx="1600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DICIEMBRE 2020 &amp; JUNIO 2021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3F66EFF-C0CE-D34F-96CD-05B895BDBC2B}"/>
              </a:ext>
            </a:extLst>
          </p:cNvPr>
          <p:cNvSpPr txBox="1"/>
          <p:nvPr/>
        </p:nvSpPr>
        <p:spPr>
          <a:xfrm>
            <a:off x="5919019" y="1877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lecha: hacia abajo 18">
            <a:extLst>
              <a:ext uri="{FF2B5EF4-FFF2-40B4-BE49-F238E27FC236}">
                <a16:creationId xmlns:a16="http://schemas.microsoft.com/office/drawing/2014/main" id="{C7104A14-38FD-2C49-B1AD-8F953F0C629F}"/>
              </a:ext>
            </a:extLst>
          </p:cNvPr>
          <p:cNvSpPr/>
          <p:nvPr/>
        </p:nvSpPr>
        <p:spPr>
          <a:xfrm>
            <a:off x="5788036" y="5378566"/>
            <a:ext cx="831971" cy="364593"/>
          </a:xfrm>
          <a:prstGeom prst="downArrow">
            <a:avLst>
              <a:gd name="adj1" fmla="val 100000"/>
              <a:gd name="adj2" fmla="val 3777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lecha: hacia abajo 18">
            <a:extLst>
              <a:ext uri="{FF2B5EF4-FFF2-40B4-BE49-F238E27FC236}">
                <a16:creationId xmlns:a16="http://schemas.microsoft.com/office/drawing/2014/main" id="{2EA63DAE-E7A6-B548-8911-C176CA334C1C}"/>
              </a:ext>
            </a:extLst>
          </p:cNvPr>
          <p:cNvSpPr/>
          <p:nvPr/>
        </p:nvSpPr>
        <p:spPr>
          <a:xfrm>
            <a:off x="5788036" y="4513322"/>
            <a:ext cx="831971" cy="364593"/>
          </a:xfrm>
          <a:prstGeom prst="downArrow">
            <a:avLst>
              <a:gd name="adj1" fmla="val 100000"/>
              <a:gd name="adj2" fmla="val 3777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lecha: hacia abajo 18">
            <a:extLst>
              <a:ext uri="{FF2B5EF4-FFF2-40B4-BE49-F238E27FC236}">
                <a16:creationId xmlns:a16="http://schemas.microsoft.com/office/drawing/2014/main" id="{18E8AB8F-99C9-CF48-B501-B2E5A52934E3}"/>
              </a:ext>
            </a:extLst>
          </p:cNvPr>
          <p:cNvSpPr/>
          <p:nvPr/>
        </p:nvSpPr>
        <p:spPr>
          <a:xfrm>
            <a:off x="5788036" y="1711994"/>
            <a:ext cx="831971" cy="364593"/>
          </a:xfrm>
          <a:prstGeom prst="downArrow">
            <a:avLst>
              <a:gd name="adj1" fmla="val 100000"/>
              <a:gd name="adj2" fmla="val 3777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echa: hacia abajo 18">
            <a:extLst>
              <a:ext uri="{FF2B5EF4-FFF2-40B4-BE49-F238E27FC236}">
                <a16:creationId xmlns:a16="http://schemas.microsoft.com/office/drawing/2014/main" id="{036B3D0C-833D-6C48-8A86-F9DA0789D92B}"/>
              </a:ext>
            </a:extLst>
          </p:cNvPr>
          <p:cNvSpPr/>
          <p:nvPr/>
        </p:nvSpPr>
        <p:spPr>
          <a:xfrm>
            <a:off x="5788036" y="2783457"/>
            <a:ext cx="831971" cy="364593"/>
          </a:xfrm>
          <a:prstGeom prst="downArrow">
            <a:avLst>
              <a:gd name="adj1" fmla="val 100000"/>
              <a:gd name="adj2" fmla="val 3777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lecha: hacia abajo 18">
            <a:extLst>
              <a:ext uri="{FF2B5EF4-FFF2-40B4-BE49-F238E27FC236}">
                <a16:creationId xmlns:a16="http://schemas.microsoft.com/office/drawing/2014/main" id="{1DE0265B-DBBF-794B-8960-50402F3DD63D}"/>
              </a:ext>
            </a:extLst>
          </p:cNvPr>
          <p:cNvSpPr/>
          <p:nvPr/>
        </p:nvSpPr>
        <p:spPr>
          <a:xfrm>
            <a:off x="5788036" y="3660293"/>
            <a:ext cx="831971" cy="364593"/>
          </a:xfrm>
          <a:prstGeom prst="downArrow">
            <a:avLst>
              <a:gd name="adj1" fmla="val 100000"/>
              <a:gd name="adj2" fmla="val 3777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doctorados industriales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enero,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/>
              <a:t>Cuatro años </a:t>
            </a:r>
            <a:r>
              <a:rPr lang="es-ES" dirty="0" smtClean="0"/>
              <a:t>de duración</a:t>
            </a:r>
          </a:p>
          <a:p>
            <a:r>
              <a:rPr lang="es-ES" dirty="0" smtClean="0"/>
              <a:t>En 2020 se eliminó el requisito de que haya una persona en la empresa con grado académico de doctor</a:t>
            </a:r>
          </a:p>
          <a:p>
            <a:pPr lvl="1"/>
            <a:r>
              <a:rPr lang="es-ES" dirty="0" smtClean="0"/>
              <a:t>La dirección de la tesis se puede realizar desde una institución académica</a:t>
            </a:r>
          </a:p>
          <a:p>
            <a:pPr lvl="1"/>
            <a:r>
              <a:rPr lang="es-ES" dirty="0" smtClean="0"/>
              <a:t>Esto ha incrementado la demanda de este programa</a:t>
            </a:r>
          </a:p>
        </p:txBody>
      </p:sp>
    </p:spTree>
    <p:extLst>
      <p:ext uri="{BB962C8B-B14F-4D97-AF65-F5344CB8AC3E}">
        <p14:creationId xmlns:p14="http://schemas.microsoft.com/office/powerpoint/2010/main" val="4002493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76" y="265888"/>
            <a:ext cx="10461812" cy="1508760"/>
          </a:xfrm>
        </p:spPr>
        <p:txBody>
          <a:bodyPr>
            <a:normAutofit/>
          </a:bodyPr>
          <a:lstStyle/>
          <a:p>
            <a:r>
              <a:rPr lang="es-ES" dirty="0" smtClean="0"/>
              <a:t>personal técnico de I+D+i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976" y="2059304"/>
            <a:ext cx="11663083" cy="46580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enero,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/>
              <a:t>Tres a</a:t>
            </a:r>
            <a:r>
              <a:rPr lang="es-ES" dirty="0" smtClean="0"/>
              <a:t>ños de duración</a:t>
            </a:r>
          </a:p>
          <a:p>
            <a:r>
              <a:rPr lang="es-ES" dirty="0" smtClean="0"/>
              <a:t>Contratar </a:t>
            </a:r>
            <a:r>
              <a:rPr lang="es-ES" dirty="0"/>
              <a:t>personal técnico de </a:t>
            </a:r>
            <a:r>
              <a:rPr lang="es-ES" dirty="0" smtClean="0"/>
              <a:t>apoyo para </a:t>
            </a:r>
            <a:r>
              <a:rPr lang="es-ES" dirty="0"/>
              <a:t>dar soporte en el manejo de equipos, instalaciones y demás infraestructuras </a:t>
            </a:r>
            <a:r>
              <a:rPr lang="es-ES" dirty="0" smtClean="0"/>
              <a:t>de I+D+I </a:t>
            </a:r>
          </a:p>
          <a:p>
            <a:r>
              <a:rPr lang="es-ES" dirty="0" smtClean="0"/>
              <a:t>Incrementar </a:t>
            </a:r>
            <a:r>
              <a:rPr lang="es-ES" dirty="0"/>
              <a:t>y mejorar las prestaciones y el rendimiento de </a:t>
            </a:r>
            <a:r>
              <a:rPr lang="es-ES" dirty="0" smtClean="0"/>
              <a:t>actividades especializadas</a:t>
            </a:r>
          </a:p>
        </p:txBody>
      </p:sp>
    </p:spTree>
    <p:extLst>
      <p:ext uri="{BB962C8B-B14F-4D97-AF65-F5344CB8AC3E}">
        <p14:creationId xmlns:p14="http://schemas.microsoft.com/office/powerpoint/2010/main" val="789932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76" y="265888"/>
            <a:ext cx="10461812" cy="1508760"/>
          </a:xfrm>
        </p:spPr>
        <p:txBody>
          <a:bodyPr>
            <a:normAutofit/>
          </a:bodyPr>
          <a:lstStyle/>
          <a:p>
            <a:r>
              <a:rPr lang="es-ES" dirty="0" smtClean="0"/>
              <a:t>juan de la cierva </a:t>
            </a:r>
            <a:br>
              <a:rPr lang="es-ES" dirty="0" smtClean="0"/>
            </a:br>
            <a:r>
              <a:rPr lang="es-ES" dirty="0" smtClean="0"/>
              <a:t>formación-</a:t>
            </a:r>
            <a:r>
              <a:rPr lang="es-ES" dirty="0" err="1" smtClean="0"/>
              <a:t>recuper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diciembre,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noviembre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Dos años de duración</a:t>
            </a:r>
          </a:p>
          <a:p>
            <a:r>
              <a:rPr lang="es-ES" dirty="0" smtClean="0"/>
              <a:t>Incremento </a:t>
            </a:r>
            <a:r>
              <a:rPr lang="es-ES" dirty="0"/>
              <a:t>en la dimensión de la convocatoria debido al Plan de </a:t>
            </a:r>
            <a:r>
              <a:rPr lang="es-ES" dirty="0" smtClean="0"/>
              <a:t>Recuperación (2021 y 2022)</a:t>
            </a:r>
            <a:endParaRPr lang="es-ES" dirty="0"/>
          </a:p>
          <a:p>
            <a:pPr lvl="1"/>
            <a:r>
              <a:rPr lang="es-ES" dirty="0" smtClean="0"/>
              <a:t>32,4 </a:t>
            </a:r>
            <a:r>
              <a:rPr lang="es-ES" dirty="0"/>
              <a:t>M€ en subvención (en 2020 la convocatoria fue de 14,6 M€)</a:t>
            </a:r>
          </a:p>
          <a:p>
            <a:pPr lvl="1"/>
            <a:r>
              <a:rPr lang="es-ES" dirty="0"/>
              <a:t>Los contratados pasan de 278 a 500</a:t>
            </a:r>
          </a:p>
          <a:p>
            <a:pPr lvl="1"/>
            <a:r>
              <a:rPr lang="es-ES" dirty="0"/>
              <a:t>Actualización del salario</a:t>
            </a:r>
          </a:p>
          <a:p>
            <a:pPr lvl="1"/>
            <a:r>
              <a:rPr lang="es-ES" dirty="0" smtClean="0"/>
              <a:t>Nueva </a:t>
            </a:r>
            <a:r>
              <a:rPr lang="es-ES" dirty="0"/>
              <a:t>bolsa de movilidad, 10 k€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67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76" y="265888"/>
            <a:ext cx="10461812" cy="1508760"/>
          </a:xfrm>
        </p:spPr>
        <p:txBody>
          <a:bodyPr>
            <a:normAutofit/>
          </a:bodyPr>
          <a:lstStyle/>
          <a:p>
            <a:r>
              <a:rPr lang="es-ES" dirty="0" smtClean="0"/>
              <a:t>juan de la cierva </a:t>
            </a:r>
            <a:br>
              <a:rPr lang="es-ES" dirty="0" smtClean="0"/>
            </a:br>
            <a:r>
              <a:rPr lang="es-ES" dirty="0" smtClean="0"/>
              <a:t>incorporación-</a:t>
            </a:r>
            <a:r>
              <a:rPr lang="es-ES" dirty="0" err="1" smtClean="0"/>
              <a:t>recuper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Previsto </a:t>
            </a:r>
            <a:r>
              <a:rPr lang="es-ES" b="1" dirty="0">
                <a:solidFill>
                  <a:srgbClr val="FFFF00"/>
                </a:solidFill>
              </a:rPr>
              <a:t>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diciembre,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noviembre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Tres años de duración</a:t>
            </a:r>
          </a:p>
          <a:p>
            <a:r>
              <a:rPr lang="es-ES" dirty="0" smtClean="0"/>
              <a:t>Incremento en la dimensión de la convocatoria debido al Plan de </a:t>
            </a:r>
            <a:r>
              <a:rPr lang="es-ES" dirty="0" smtClean="0"/>
              <a:t>Recuperación (2021)</a:t>
            </a:r>
            <a:endParaRPr lang="es-ES" dirty="0" smtClean="0"/>
          </a:p>
          <a:p>
            <a:pPr lvl="1"/>
            <a:r>
              <a:rPr lang="es-ES" dirty="0" smtClean="0"/>
              <a:t>58,4 M€ en subvención (en 2020 la convocatoria fue de 27,2 M€)</a:t>
            </a:r>
          </a:p>
          <a:p>
            <a:pPr lvl="1"/>
            <a:r>
              <a:rPr lang="es-ES" dirty="0" smtClean="0"/>
              <a:t>Los contratados pasan de 278 a </a:t>
            </a:r>
            <a:r>
              <a:rPr lang="es-ES" dirty="0"/>
              <a:t>4</a:t>
            </a:r>
            <a:r>
              <a:rPr lang="es-ES" dirty="0" smtClean="0"/>
              <a:t>00</a:t>
            </a:r>
          </a:p>
          <a:p>
            <a:pPr lvl="1"/>
            <a:r>
              <a:rPr lang="es-ES" dirty="0" smtClean="0"/>
              <a:t>Actualización del salario</a:t>
            </a:r>
          </a:p>
          <a:p>
            <a:pPr lvl="1"/>
            <a:r>
              <a:rPr lang="es-ES" dirty="0"/>
              <a:t>Nueva dotación de ayuda a la investigación, 50 k€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65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76" y="265888"/>
            <a:ext cx="10461812" cy="1508760"/>
          </a:xfrm>
        </p:spPr>
        <p:txBody>
          <a:bodyPr>
            <a:normAutofit/>
          </a:bodyPr>
          <a:lstStyle/>
          <a:p>
            <a:r>
              <a:rPr lang="es-ES" dirty="0" smtClean="0"/>
              <a:t>ramón y </a:t>
            </a:r>
            <a:r>
              <a:rPr lang="es-ES" dirty="0" err="1" smtClean="0"/>
              <a:t>cajal</a:t>
            </a:r>
            <a:r>
              <a:rPr lang="es-ES" dirty="0" smtClean="0"/>
              <a:t> / </a:t>
            </a:r>
            <a:br>
              <a:rPr lang="es-ES" dirty="0" smtClean="0"/>
            </a:br>
            <a:r>
              <a:rPr lang="es-ES" dirty="0" err="1" smtClean="0"/>
              <a:t>Tenure</a:t>
            </a:r>
            <a:r>
              <a:rPr lang="es-ES" dirty="0" smtClean="0"/>
              <a:t> </a:t>
            </a:r>
            <a:r>
              <a:rPr lang="es-ES" dirty="0" err="1" smtClean="0"/>
              <a:t>tRack</a:t>
            </a:r>
            <a:endParaRPr lang="es-E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</a:t>
            </a:r>
            <a:r>
              <a:rPr lang="es-ES" b="1" dirty="0" smtClean="0">
                <a:solidFill>
                  <a:srgbClr val="FFFF00"/>
                </a:solidFill>
              </a:rPr>
              <a:t>2021 (</a:t>
            </a:r>
            <a:r>
              <a:rPr lang="es-ES" b="1" dirty="0" err="1" smtClean="0">
                <a:solidFill>
                  <a:srgbClr val="FFFF00"/>
                </a:solidFill>
              </a:rPr>
              <a:t>RyC</a:t>
            </a:r>
            <a:r>
              <a:rPr lang="es-ES" b="1" dirty="0" smtClean="0">
                <a:solidFill>
                  <a:srgbClr val="FFFF00"/>
                </a:solidFill>
              </a:rPr>
              <a:t>), 2022 y 2023 (</a:t>
            </a:r>
            <a:r>
              <a:rPr lang="es-ES" b="1" dirty="0" err="1" smtClean="0">
                <a:solidFill>
                  <a:srgbClr val="FFFF00"/>
                </a:solidFill>
              </a:rPr>
              <a:t>Tenure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Track</a:t>
            </a:r>
            <a:r>
              <a:rPr lang="es-ES" b="1" dirty="0" smtClean="0">
                <a:solidFill>
                  <a:srgbClr val="FFFF00"/>
                </a:solidFill>
              </a:rPr>
              <a:t>). </a:t>
            </a:r>
            <a:r>
              <a:rPr lang="es-ES" b="1" dirty="0" err="1" smtClean="0">
                <a:solidFill>
                  <a:srgbClr val="FFFF00"/>
                </a:solidFill>
              </a:rPr>
              <a:t>RyC</a:t>
            </a:r>
            <a:r>
              <a:rPr lang="es-ES" b="1" dirty="0" smtClean="0">
                <a:solidFill>
                  <a:srgbClr val="FFFF00"/>
                </a:solidFill>
              </a:rPr>
              <a:t>: apertura en diciembre; resolución en noviembre</a:t>
            </a:r>
          </a:p>
          <a:p>
            <a:r>
              <a:rPr lang="es-ES" dirty="0" smtClean="0"/>
              <a:t>Las </a:t>
            </a:r>
            <a:r>
              <a:rPr lang="es-ES" dirty="0"/>
              <a:t>d</a:t>
            </a:r>
            <a:r>
              <a:rPr lang="es-ES" dirty="0" smtClean="0"/>
              <a:t>os primeras fases de la nueva carrera científica:</a:t>
            </a:r>
          </a:p>
          <a:p>
            <a:pPr lvl="1"/>
            <a:r>
              <a:rPr lang="es-ES" dirty="0"/>
              <a:t>En 2021 se </a:t>
            </a:r>
            <a:r>
              <a:rPr lang="es-ES" dirty="0" smtClean="0"/>
              <a:t>complementarán </a:t>
            </a:r>
            <a:r>
              <a:rPr lang="es-ES" dirty="0"/>
              <a:t>con la convocatoria Ramón y Cajal</a:t>
            </a:r>
          </a:p>
          <a:p>
            <a:pPr lvl="1"/>
            <a:r>
              <a:rPr lang="es-ES" dirty="0" smtClean="0"/>
              <a:t>A partir de 2022 se complementarán con la convocatoria </a:t>
            </a:r>
            <a:r>
              <a:rPr lang="es-ES" i="1" dirty="0" err="1" smtClean="0"/>
              <a:t>Tenure</a:t>
            </a:r>
            <a:r>
              <a:rPr lang="es-ES" i="1" dirty="0" smtClean="0"/>
              <a:t> </a:t>
            </a:r>
            <a:r>
              <a:rPr lang="es-ES" i="1" dirty="0" err="1" smtClean="0"/>
              <a:t>Track</a:t>
            </a:r>
            <a:endParaRPr lang="es-ES" i="1" dirty="0" smtClean="0"/>
          </a:p>
          <a:p>
            <a:r>
              <a:rPr lang="es-ES" dirty="0" smtClean="0"/>
              <a:t>Ramón y Cajal 2021</a:t>
            </a:r>
          </a:p>
          <a:p>
            <a:pPr lvl="1"/>
            <a:r>
              <a:rPr lang="es-ES" dirty="0" smtClean="0"/>
              <a:t>Cinco años de duración</a:t>
            </a:r>
          </a:p>
          <a:p>
            <a:pPr lvl="1"/>
            <a:r>
              <a:rPr lang="es-ES" dirty="0"/>
              <a:t>Actualización del salario</a:t>
            </a:r>
          </a:p>
          <a:p>
            <a:pPr lvl="1"/>
            <a:r>
              <a:rPr lang="es-ES" dirty="0" smtClean="0"/>
              <a:t>Nueva </a:t>
            </a:r>
            <a:r>
              <a:rPr lang="es-ES" dirty="0"/>
              <a:t>dotación de ayuda a la investigación, </a:t>
            </a:r>
            <a:r>
              <a:rPr lang="es-ES" dirty="0" smtClean="0"/>
              <a:t>60 k€</a:t>
            </a:r>
          </a:p>
          <a:p>
            <a:r>
              <a:rPr lang="es-ES" dirty="0" err="1" smtClean="0"/>
              <a:t>Tenure</a:t>
            </a:r>
            <a:r>
              <a:rPr lang="es-ES" dirty="0" smtClean="0"/>
              <a:t> </a:t>
            </a:r>
            <a:r>
              <a:rPr lang="es-ES" dirty="0" err="1" smtClean="0"/>
              <a:t>Track</a:t>
            </a:r>
            <a:r>
              <a:rPr lang="es-ES" dirty="0" smtClean="0"/>
              <a:t> 2022</a:t>
            </a:r>
          </a:p>
          <a:p>
            <a:pPr lvl="1"/>
            <a:r>
              <a:rPr lang="es-ES" dirty="0"/>
              <a:t>La Agencia aportará ayudas de investigación a los investigadores </a:t>
            </a:r>
            <a:r>
              <a:rPr lang="es-ES" dirty="0" smtClean="0"/>
              <a:t>estabilizados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53" y="446887"/>
            <a:ext cx="3126658" cy="1042220"/>
          </a:xfrm>
          <a:prstGeom prst="rect">
            <a:avLst/>
          </a:prstGeom>
        </p:spPr>
      </p:pic>
      <p:pic>
        <p:nvPicPr>
          <p:cNvPr id="6" name="Imagen 30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11" y="446887"/>
            <a:ext cx="1172597" cy="11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3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976" y="265888"/>
            <a:ext cx="10461812" cy="1508760"/>
          </a:xfrm>
        </p:spPr>
        <p:txBody>
          <a:bodyPr>
            <a:normAutofit/>
          </a:bodyPr>
          <a:lstStyle/>
          <a:p>
            <a:r>
              <a:rPr lang="es-ES" dirty="0" smtClean="0"/>
              <a:t>torres </a:t>
            </a:r>
            <a:r>
              <a:rPr lang="es-ES" dirty="0" err="1" smtClean="0"/>
              <a:t>quevedo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Previsto convocar en: 2021, 2022, </a:t>
            </a:r>
            <a:r>
              <a:rPr lang="es-ES" b="1" dirty="0" smtClean="0">
                <a:solidFill>
                  <a:srgbClr val="FFFF00"/>
                </a:solidFill>
              </a:rPr>
              <a:t>2023. Apertura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enero, resolución </a:t>
            </a:r>
            <a:r>
              <a:rPr lang="es-ES" b="1" dirty="0">
                <a:solidFill>
                  <a:srgbClr val="FFFF00"/>
                </a:solidFill>
              </a:rPr>
              <a:t>en </a:t>
            </a:r>
            <a:r>
              <a:rPr lang="es-ES" b="1" dirty="0" smtClean="0">
                <a:solidFill>
                  <a:srgbClr val="FFFF00"/>
                </a:solidFill>
              </a:rPr>
              <a:t>octubre</a:t>
            </a:r>
            <a:endParaRPr lang="es-ES" b="1" dirty="0">
              <a:solidFill>
                <a:srgbClr val="FFFF00"/>
              </a:solidFill>
            </a:endParaRPr>
          </a:p>
          <a:p>
            <a:r>
              <a:rPr lang="es-ES" dirty="0" smtClean="0"/>
              <a:t>Tres </a:t>
            </a:r>
            <a:r>
              <a:rPr lang="es-ES" dirty="0"/>
              <a:t>años de </a:t>
            </a:r>
            <a:r>
              <a:rPr lang="es-ES" dirty="0" smtClean="0"/>
              <a:t>duración</a:t>
            </a:r>
          </a:p>
          <a:p>
            <a:r>
              <a:rPr lang="es-ES" dirty="0" smtClean="0"/>
              <a:t>Incorporación </a:t>
            </a:r>
            <a:r>
              <a:rPr lang="es-ES" dirty="0"/>
              <a:t>de investigadores a </a:t>
            </a:r>
            <a:r>
              <a:rPr lang="es-ES" dirty="0" smtClean="0"/>
              <a:t>empresas, centros </a:t>
            </a:r>
            <a:r>
              <a:rPr lang="es-ES" dirty="0"/>
              <a:t>tecnológicos, asociaciones empresariales y parques científicos y </a:t>
            </a:r>
            <a:r>
              <a:rPr lang="es-ES" dirty="0" smtClean="0"/>
              <a:t>tecnológicos con </a:t>
            </a:r>
            <a:r>
              <a:rPr lang="es-ES" dirty="0"/>
              <a:t>capacidades de I+D+I acreditadas. </a:t>
            </a:r>
            <a:endParaRPr lang="es-ES" dirty="0" smtClean="0"/>
          </a:p>
          <a:p>
            <a:r>
              <a:rPr lang="es-ES" dirty="0" smtClean="0"/>
              <a:t>Objetivo: </a:t>
            </a:r>
          </a:p>
          <a:p>
            <a:pPr lvl="1"/>
            <a:r>
              <a:rPr lang="es-ES" dirty="0" smtClean="0"/>
              <a:t>Empleabilidad </a:t>
            </a:r>
            <a:r>
              <a:rPr lang="es-ES" dirty="0"/>
              <a:t>de los contratados en el ámbito </a:t>
            </a:r>
            <a:r>
              <a:rPr lang="es-ES" dirty="0" smtClean="0"/>
              <a:t>empresarial</a:t>
            </a:r>
          </a:p>
          <a:p>
            <a:pPr lvl="1"/>
            <a:r>
              <a:rPr lang="es-ES" dirty="0" smtClean="0"/>
              <a:t>Capacidades </a:t>
            </a:r>
            <a:r>
              <a:rPr lang="es-ES" dirty="0"/>
              <a:t>de I+D+I del sector </a:t>
            </a:r>
            <a:r>
              <a:rPr lang="es-ES" dirty="0" smtClean="0"/>
              <a:t>privado</a:t>
            </a:r>
          </a:p>
          <a:p>
            <a:r>
              <a:rPr lang="es-ES" dirty="0" smtClean="0"/>
              <a:t>Previsto asignar contratos adicionales:</a:t>
            </a:r>
          </a:p>
          <a:p>
            <a:pPr lvl="1"/>
            <a:r>
              <a:rPr lang="es-ES" dirty="0" smtClean="0"/>
              <a:t>En proyectos de colaboración público-privada</a:t>
            </a:r>
          </a:p>
          <a:p>
            <a:pPr lvl="1"/>
            <a:r>
              <a:rPr lang="es-ES" dirty="0" smtClean="0"/>
              <a:t>En proyectos estratégicos 2022</a:t>
            </a:r>
          </a:p>
          <a:p>
            <a:pPr lvl="1"/>
            <a:r>
              <a:rPr lang="es-ES" dirty="0" smtClean="0"/>
              <a:t>En colaboración con el CDTI, proyectos de transferencia Cervera</a:t>
            </a:r>
          </a:p>
        </p:txBody>
      </p:sp>
    </p:spTree>
    <p:extLst>
      <p:ext uri="{BB962C8B-B14F-4D97-AF65-F5344CB8AC3E}">
        <p14:creationId xmlns:p14="http://schemas.microsoft.com/office/powerpoint/2010/main" val="3743259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8016" y="2135727"/>
            <a:ext cx="11969496" cy="1676400"/>
          </a:xfrm>
        </p:spPr>
        <p:txBody>
          <a:bodyPr/>
          <a:lstStyle/>
          <a:p>
            <a:r>
              <a:rPr lang="es-ES" sz="4400" dirty="0" smtClean="0"/>
              <a:t>Planificación de las convocatorias:</a:t>
            </a:r>
            <a:br>
              <a:rPr lang="es-ES" sz="4400" dirty="0" smtClean="0"/>
            </a:br>
            <a:r>
              <a:rPr lang="es-ES" sz="4400" dirty="0" smtClean="0"/>
              <a:t>segundo semestre de 2021</a:t>
            </a:r>
            <a:endParaRPr lang="es-ES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Teresa Barrio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6276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Planificando desde 2019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" y="1925940"/>
            <a:ext cx="11923060" cy="49320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Informando de las fechas estimadas de apertura y resolución de concesión de las convocatorias</a:t>
            </a:r>
          </a:p>
          <a:p>
            <a:r>
              <a:rPr lang="es-ES" dirty="0" smtClean="0"/>
              <a:t>Planificación condicionada por</a:t>
            </a:r>
            <a:r>
              <a:rPr lang="es-ES" dirty="0"/>
              <a:t> </a:t>
            </a:r>
            <a:r>
              <a:rPr lang="es-ES" dirty="0" smtClean="0"/>
              <a:t>trámites </a:t>
            </a:r>
            <a:r>
              <a:rPr lang="es-ES" dirty="0"/>
              <a:t>administrativos en la AEI y otros órganos de la </a:t>
            </a:r>
            <a:r>
              <a:rPr lang="es-ES" dirty="0" smtClean="0"/>
              <a:t>AGE:</a:t>
            </a:r>
            <a:endParaRPr lang="es-ES" dirty="0"/>
          </a:p>
          <a:p>
            <a:pPr lvl="1"/>
            <a:r>
              <a:rPr lang="es-ES" dirty="0" smtClean="0"/>
              <a:t>Autorizaciones económicas.</a:t>
            </a:r>
          </a:p>
          <a:p>
            <a:pPr lvl="2"/>
            <a:r>
              <a:rPr lang="es-ES" dirty="0"/>
              <a:t>Necesidad de obtener autorización para planificar pagos en años </a:t>
            </a:r>
            <a:r>
              <a:rPr lang="es-ES" dirty="0" smtClean="0"/>
              <a:t>venideros</a:t>
            </a:r>
          </a:p>
          <a:p>
            <a:pPr lvl="2"/>
            <a:r>
              <a:rPr lang="es-ES" dirty="0" smtClean="0"/>
              <a:t>Por ejemplo: Ramón </a:t>
            </a:r>
            <a:r>
              <a:rPr lang="es-ES" dirty="0"/>
              <a:t>y Cajal 2021 tiene pagos desde 2023 hasta </a:t>
            </a:r>
            <a:r>
              <a:rPr lang="es-ES" dirty="0" smtClean="0"/>
              <a:t>2029</a:t>
            </a:r>
          </a:p>
          <a:p>
            <a:pPr lvl="1"/>
            <a:r>
              <a:rPr lang="es-ES" dirty="0" smtClean="0"/>
              <a:t>Procesos administrativos</a:t>
            </a:r>
          </a:p>
          <a:p>
            <a:pPr lvl="1"/>
            <a:r>
              <a:rPr lang="es-ES" dirty="0" smtClean="0"/>
              <a:t>Publicación en BOE y Base de Datos Nacional de Subvenciones</a:t>
            </a:r>
          </a:p>
          <a:p>
            <a:pPr lvl="1"/>
            <a:r>
              <a:rPr lang="es-ES" dirty="0" smtClean="0"/>
              <a:t>Tramitación</a:t>
            </a:r>
            <a:r>
              <a:rPr lang="es-ES" dirty="0"/>
              <a:t>: revisión </a:t>
            </a:r>
            <a:r>
              <a:rPr lang="es-ES" dirty="0" smtClean="0"/>
              <a:t>de </a:t>
            </a:r>
            <a:r>
              <a:rPr lang="es-ES" dirty="0"/>
              <a:t>requisitos y </a:t>
            </a:r>
            <a:r>
              <a:rPr lang="es-ES" dirty="0" smtClean="0"/>
              <a:t>elegibilidad, </a:t>
            </a:r>
            <a:r>
              <a:rPr lang="es-ES" dirty="0"/>
              <a:t>resolución de exclusión, </a:t>
            </a:r>
            <a:r>
              <a:rPr lang="es-ES" dirty="0" smtClean="0"/>
              <a:t>evaluación, </a:t>
            </a:r>
            <a:r>
              <a:rPr lang="es-ES" dirty="0" err="1" smtClean="0"/>
              <a:t>PRP</a:t>
            </a:r>
            <a:r>
              <a:rPr lang="es-ES" dirty="0" smtClean="0"/>
              <a:t>, Alegaciones, PRD, requerimientos </a:t>
            </a:r>
            <a:r>
              <a:rPr lang="es-ES" dirty="0" smtClean="0">
                <a:sym typeface="Wingdings" panose="05000000000000000000" pitchFamily="2" charset="2"/>
              </a:rPr>
              <a:t> Resolución Definitiva</a:t>
            </a:r>
            <a:endParaRPr lang="es-ES" dirty="0" smtClean="0"/>
          </a:p>
          <a:p>
            <a:pPr lvl="1"/>
            <a:r>
              <a:rPr lang="es-ES" dirty="0" smtClean="0"/>
              <a:t>Nuevo </a:t>
            </a:r>
            <a:r>
              <a:rPr lang="es-ES" dirty="0"/>
              <a:t>trámite: principio </a:t>
            </a:r>
            <a:r>
              <a:rPr lang="es-ES" dirty="0" err="1"/>
              <a:t>DNSH</a:t>
            </a:r>
            <a:r>
              <a:rPr lang="es-ES" dirty="0"/>
              <a:t> en las convocatorias del Plan de Recuperación (salvo las de </a:t>
            </a:r>
            <a:r>
              <a:rPr lang="es-ES" dirty="0" err="1" smtClean="0"/>
              <a:t>RRHH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Ocupación </a:t>
            </a:r>
            <a:r>
              <a:rPr lang="es-ES" dirty="0"/>
              <a:t>de los equipos de la </a:t>
            </a:r>
            <a:r>
              <a:rPr lang="es-ES" dirty="0" smtClean="0"/>
              <a:t>Agencia e incremento de las convocatorias/ayudas gestionadas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610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Cumplimiento de la planificación</a:t>
            </a:r>
            <a:br>
              <a:rPr lang="es-ES" dirty="0" smtClean="0"/>
            </a:br>
            <a:r>
              <a:rPr lang="es-ES" sz="2400" dirty="0" smtClean="0"/>
              <a:t>En las actividades realizadas en 2019 y 2020</a:t>
            </a:r>
            <a:endParaRPr lang="es-ES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47545"/>
              </p:ext>
            </p:extLst>
          </p:nvPr>
        </p:nvGraphicFramePr>
        <p:xfrm>
          <a:off x="1650238" y="4512072"/>
          <a:ext cx="892022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409">
                  <a:extLst>
                    <a:ext uri="{9D8B030D-6E8A-4147-A177-3AD203B41FA5}">
                      <a16:colId xmlns:a16="http://schemas.microsoft.com/office/drawing/2014/main" val="2559330034"/>
                    </a:ext>
                  </a:extLst>
                </a:gridCol>
                <a:gridCol w="2973409">
                  <a:extLst>
                    <a:ext uri="{9D8B030D-6E8A-4147-A177-3AD203B41FA5}">
                      <a16:colId xmlns:a16="http://schemas.microsoft.com/office/drawing/2014/main" val="3288245683"/>
                    </a:ext>
                  </a:extLst>
                </a:gridCol>
                <a:gridCol w="2973409">
                  <a:extLst>
                    <a:ext uri="{9D8B030D-6E8A-4147-A177-3AD203B41FA5}">
                      <a16:colId xmlns:a16="http://schemas.microsoft.com/office/drawing/2014/main" val="2612246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Año</a:t>
                      </a:r>
                      <a:r>
                        <a:rPr lang="es-ES" baseline="0" dirty="0" smtClean="0"/>
                        <a:t> de apertura/concesión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Retraso en apertura (días)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Retras</a:t>
                      </a:r>
                      <a:r>
                        <a:rPr lang="es-ES" baseline="0" dirty="0" smtClean="0"/>
                        <a:t>o en concesión (días)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79535"/>
                  </a:ext>
                </a:extLst>
              </a:tr>
              <a:tr h="37726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2019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-1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75216"/>
                  </a:ext>
                </a:extLst>
              </a:tr>
              <a:tr h="37726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2020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13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13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194473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69658"/>
              </p:ext>
            </p:extLst>
          </p:nvPr>
        </p:nvGraphicFramePr>
        <p:xfrm>
          <a:off x="1650237" y="2570496"/>
          <a:ext cx="892022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409">
                  <a:extLst>
                    <a:ext uri="{9D8B030D-6E8A-4147-A177-3AD203B41FA5}">
                      <a16:colId xmlns:a16="http://schemas.microsoft.com/office/drawing/2014/main" val="2559330034"/>
                    </a:ext>
                  </a:extLst>
                </a:gridCol>
                <a:gridCol w="2973409">
                  <a:extLst>
                    <a:ext uri="{9D8B030D-6E8A-4147-A177-3AD203B41FA5}">
                      <a16:colId xmlns:a16="http://schemas.microsoft.com/office/drawing/2014/main" val="3288245683"/>
                    </a:ext>
                  </a:extLst>
                </a:gridCol>
                <a:gridCol w="2973409">
                  <a:extLst>
                    <a:ext uri="{9D8B030D-6E8A-4147-A177-3AD203B41FA5}">
                      <a16:colId xmlns:a16="http://schemas.microsoft.com/office/drawing/2014/main" val="2612246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Año</a:t>
                      </a:r>
                      <a:r>
                        <a:rPr lang="es-ES" baseline="0" dirty="0" smtClean="0"/>
                        <a:t> de apertura/concesión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Apertura</a:t>
                      </a:r>
                      <a:r>
                        <a:rPr lang="es-ES" baseline="0" dirty="0" smtClean="0"/>
                        <a:t> a tiempo 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Concesión a tiempo (%)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279535"/>
                  </a:ext>
                </a:extLst>
              </a:tr>
              <a:tr h="37726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2019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88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85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75216"/>
                  </a:ext>
                </a:extLst>
              </a:tr>
              <a:tr h="37726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2020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29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53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19447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3736" y="2010614"/>
            <a:ext cx="8266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Porcentaje de convocatorias en que se abre o resuelve a tiempo: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52400" y="3882086"/>
            <a:ext cx="778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Retraso medio en apertura / resolución de las convocatorias: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58496" y="5780990"/>
            <a:ext cx="1186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La pandemia incrementó los retrasos, aunque se pudo abrir y resolver todo lo comprometido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92383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Próximas publicaciones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7566" y="2011679"/>
            <a:ext cx="12074434" cy="4846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CONVOCATORIAS 2020</a:t>
            </a:r>
            <a:r>
              <a:rPr lang="es-ES" dirty="0" smtClean="0"/>
              <a:t>: PRÓXIMAS RESOLUCIONES DE CONCESIÓN</a:t>
            </a:r>
          </a:p>
          <a:p>
            <a:r>
              <a:rPr lang="es-ES" dirty="0" smtClean="0"/>
              <a:t>Programación Conjunta Internacional 2020-2ª: </a:t>
            </a:r>
            <a:r>
              <a:rPr lang="es-ES" b="1" dirty="0" smtClean="0"/>
              <a:t>Julio 2021</a:t>
            </a:r>
          </a:p>
          <a:p>
            <a:r>
              <a:rPr lang="es-ES" dirty="0" smtClean="0"/>
              <a:t>Proyectos de I+D+i: </a:t>
            </a:r>
            <a:r>
              <a:rPr lang="es-ES" b="1" dirty="0" smtClean="0"/>
              <a:t>Agosto 2021</a:t>
            </a:r>
          </a:p>
          <a:p>
            <a:r>
              <a:rPr lang="es-ES" dirty="0" smtClean="0"/>
              <a:t>Programa Torres Quevedo, Doctores Industriales y Personal Técnico de Apoyo 2020: </a:t>
            </a:r>
            <a:r>
              <a:rPr lang="es-ES" b="1" dirty="0" smtClean="0"/>
              <a:t>Octubre 2021</a:t>
            </a:r>
          </a:p>
          <a:p>
            <a:r>
              <a:rPr lang="es-ES" dirty="0" smtClean="0"/>
              <a:t>Ramón y Cajal, Juan de la Cierva-Incorporación y Juan de la Cierva-Formación 2020: </a:t>
            </a:r>
            <a:r>
              <a:rPr lang="es-ES" b="1" dirty="0" smtClean="0"/>
              <a:t>Noviembre 2021</a:t>
            </a:r>
          </a:p>
          <a:p>
            <a:pPr marL="0" indent="0">
              <a:buNone/>
            </a:pPr>
            <a:r>
              <a:rPr lang="es-ES" dirty="0" smtClean="0"/>
              <a:t>CONVOCATORIAS 2021:</a:t>
            </a:r>
          </a:p>
          <a:p>
            <a:r>
              <a:rPr lang="es-ES" dirty="0" smtClean="0"/>
              <a:t>5 CONVOCATORIAS PUBLICADAS (Proyectos de Prueba de Concepto, Proyectos en líneas estratégicas,  Programación Conjunta Internacional, Equipamiento Científico-Técnico y Europa Excelencia:</a:t>
            </a:r>
            <a:r>
              <a:rPr lang="es-ES" b="1" dirty="0" smtClean="0"/>
              <a:t> CONCESIÓN: antes de que finalice el año en curso.</a:t>
            </a:r>
          </a:p>
          <a:p>
            <a:r>
              <a:rPr lang="es-ES" dirty="0" smtClean="0"/>
              <a:t>12 convocatorias más durante el segundo semestre (apertura entre octubre 2021 y enero 2022</a:t>
            </a:r>
          </a:p>
          <a:p>
            <a:pPr lvl="1"/>
            <a:r>
              <a:rPr lang="es-ES" dirty="0" smtClean="0"/>
              <a:t>Proyectos Transición Verde y Digital: apertura en noviembre 2021.</a:t>
            </a:r>
          </a:p>
          <a:p>
            <a:pPr lvl="1"/>
            <a:r>
              <a:rPr lang="es-ES" dirty="0" smtClean="0"/>
              <a:t>Concesión a lo largo de 2022, salvo PCI2021-2ª (finales de 2021)</a:t>
            </a:r>
          </a:p>
        </p:txBody>
      </p:sp>
    </p:spTree>
    <p:extLst>
      <p:ext uri="{BB962C8B-B14F-4D97-AF65-F5344CB8AC3E}">
        <p14:creationId xmlns:p14="http://schemas.microsoft.com/office/powerpoint/2010/main" val="176003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832624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185034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METODOLOGÍA DE TRABAJO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740733-1EE9-4460-A4A8-B4BF597230E4}"/>
              </a:ext>
            </a:extLst>
          </p:cNvPr>
          <p:cNvSpPr/>
          <p:nvPr/>
        </p:nvSpPr>
        <p:spPr>
          <a:xfrm>
            <a:off x="683581" y="1604766"/>
            <a:ext cx="10990555" cy="3686326"/>
          </a:xfrm>
          <a:prstGeom prst="roundRect">
            <a:avLst>
              <a:gd name="adj" fmla="val 5657"/>
            </a:avLst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 del SECTI: 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Situación económica y financiera y de RRHH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Centros e Infraestructuras y el sector de las empresas, Ayudas 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en I+D+I nacionales, sectoriales y regionales, Internacionalización, 	Resultados de la I+D+I, Percepción social de la ciencia.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Análisis DAFO.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Objetivos, resultados esperados y ejes de actuación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Definición de Programas y actuaciones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más relevantes que marcan las metas a alcanzar.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procesos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Prórroga de contratos COVID</a:t>
            </a:r>
          </a:p>
          <a:p>
            <a:pPr lvl="1"/>
            <a:r>
              <a:rPr lang="es-ES" dirty="0" smtClean="0"/>
              <a:t>Se solicita la ayuda siempre antes de la finalización del contrato</a:t>
            </a:r>
          </a:p>
          <a:p>
            <a:pPr lvl="1"/>
            <a:r>
              <a:rPr lang="es-ES" dirty="0" smtClean="0"/>
              <a:t>Se aporta la prórroga/adenda de continuidad firmada</a:t>
            </a:r>
          </a:p>
          <a:p>
            <a:pPr lvl="1"/>
            <a:r>
              <a:rPr lang="es-ES" dirty="0" smtClean="0"/>
              <a:t>Si la información es correcta, se concederá la ayuda: no se evalúa</a:t>
            </a:r>
          </a:p>
          <a:p>
            <a:pPr lvl="1"/>
            <a:r>
              <a:rPr lang="es-ES" dirty="0" smtClean="0"/>
              <a:t>Publicará en la web de la AEI agrupada junto a otras  ayudas de la misma convocatoria </a:t>
            </a:r>
          </a:p>
          <a:p>
            <a:r>
              <a:rPr lang="es-ES" dirty="0" smtClean="0"/>
              <a:t>Moratoria 2021 de Parques Científico Tecnológicos</a:t>
            </a:r>
          </a:p>
          <a:p>
            <a:pPr lvl="1"/>
            <a:r>
              <a:rPr lang="es-ES" dirty="0" smtClean="0"/>
              <a:t>DA 15ª Ley 11/2020, de 30 de diciembre, General Presupuestaria para el año 2021</a:t>
            </a:r>
          </a:p>
          <a:p>
            <a:pPr lvl="1"/>
            <a:r>
              <a:rPr lang="es-ES" dirty="0" smtClean="0"/>
              <a:t>Regulada por una Orden Ministerial</a:t>
            </a:r>
          </a:p>
          <a:p>
            <a:pPr lvl="1"/>
            <a:r>
              <a:rPr lang="es-ES" dirty="0" smtClean="0"/>
              <a:t>Se gestionarán las solicitudes, se analizarán los requisitos y de cumplirse se concederán la moratorias de las cuotas, previo informe favorable del Ministerio de Hacienda</a:t>
            </a:r>
          </a:p>
          <a:p>
            <a:pPr lvl="1"/>
            <a:r>
              <a:rPr lang="es-ES" dirty="0"/>
              <a:t>Se constituirá un nuevo </a:t>
            </a:r>
            <a:r>
              <a:rPr lang="es-ES" dirty="0" smtClean="0"/>
              <a:t>préstamo (plazo amortización 25 años, 5 años de carencia)</a:t>
            </a:r>
          </a:p>
        </p:txBody>
      </p:sp>
    </p:spTree>
    <p:extLst>
      <p:ext uri="{BB962C8B-B14F-4D97-AF65-F5344CB8AC3E}">
        <p14:creationId xmlns:p14="http://schemas.microsoft.com/office/powerpoint/2010/main" val="2009941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6871" y="2354991"/>
            <a:ext cx="3164541" cy="4231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0461248" y="6113636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Gracias</a:t>
            </a:r>
            <a:endParaRPr lang="es-ES" sz="3200" dirty="0"/>
          </a:p>
        </p:txBody>
      </p:sp>
      <p:pic>
        <p:nvPicPr>
          <p:cNvPr id="2050" name="Picture 2" descr="http://www.aei.gob.es/stfls/MICINN/AEI/ficheros/Imagen_Institucional/Logo_AEI_sin_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1" y="2486875"/>
            <a:ext cx="2856566" cy="39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9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905776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184410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MARCO TEMPORAL &amp; ESTRATÉGICO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53BFB95D-410B-4AC6-9488-C455D5F01F09}"/>
              </a:ext>
            </a:extLst>
          </p:cNvPr>
          <p:cNvSpPr/>
          <p:nvPr/>
        </p:nvSpPr>
        <p:spPr>
          <a:xfrm>
            <a:off x="1990022" y="1571091"/>
            <a:ext cx="7859368" cy="850897"/>
          </a:xfrm>
          <a:prstGeom prst="chevron">
            <a:avLst>
              <a:gd name="adj" fmla="val 41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EECTI 2021-2027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711F48-61F5-4D92-AA17-A668AB642207}"/>
              </a:ext>
            </a:extLst>
          </p:cNvPr>
          <p:cNvSpPr txBox="1"/>
          <p:nvPr/>
        </p:nvSpPr>
        <p:spPr>
          <a:xfrm>
            <a:off x="1990022" y="2514292"/>
            <a:ext cx="334223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 charset="0"/>
              </a:rPr>
              <a:t>1º Fase de impulso (3 años):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Incrementar la financiación, reforzar los recursos humanos y las infraestructuras.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CC0BA23-179C-450E-8036-48BBF588A259}"/>
              </a:ext>
            </a:extLst>
          </p:cNvPr>
          <p:cNvSpPr txBox="1"/>
          <p:nvPr/>
        </p:nvSpPr>
        <p:spPr>
          <a:xfrm>
            <a:off x="5634006" y="2514292"/>
            <a:ext cx="386261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 charset="0"/>
              </a:rPr>
              <a:t>2º Fase de consolidación (4 años):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 charset="0"/>
              </a:rPr>
              <a:t>Afianzar la I+D+I como herramienta fundamental de una economía basada en el conocimiento.</a:t>
            </a: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40A6CD37-1B20-44E3-AA2F-7C29B7E99678}"/>
              </a:ext>
            </a:extLst>
          </p:cNvPr>
          <p:cNvSpPr/>
          <p:nvPr/>
        </p:nvSpPr>
        <p:spPr>
          <a:xfrm>
            <a:off x="1990022" y="4886888"/>
            <a:ext cx="7833858" cy="850897"/>
          </a:xfrm>
          <a:prstGeom prst="chevron">
            <a:avLst>
              <a:gd name="adj" fmla="val 3472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Horizonte Europa 2021-2027</a:t>
            </a: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25416A68-2D3C-4012-A4A3-8409F5B9A4E8}"/>
              </a:ext>
            </a:extLst>
          </p:cNvPr>
          <p:cNvSpPr/>
          <p:nvPr/>
        </p:nvSpPr>
        <p:spPr>
          <a:xfrm>
            <a:off x="1990022" y="3936861"/>
            <a:ext cx="3643984" cy="850897"/>
          </a:xfrm>
          <a:prstGeom prst="chevron">
            <a:avLst>
              <a:gd name="adj" fmla="val 3778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PEICTI 2021-2023</a:t>
            </a:r>
          </a:p>
        </p:txBody>
      </p:sp>
      <p:sp>
        <p:nvSpPr>
          <p:cNvPr id="28" name="Flecha: cheurón 27">
            <a:extLst>
              <a:ext uri="{FF2B5EF4-FFF2-40B4-BE49-F238E27FC236}">
                <a16:creationId xmlns:a16="http://schemas.microsoft.com/office/drawing/2014/main" id="{F2019124-6E52-4CBF-A3E3-49325ADA90EA}"/>
              </a:ext>
            </a:extLst>
          </p:cNvPr>
          <p:cNvSpPr/>
          <p:nvPr/>
        </p:nvSpPr>
        <p:spPr>
          <a:xfrm>
            <a:off x="5634006" y="3936861"/>
            <a:ext cx="4189874" cy="850897"/>
          </a:xfrm>
          <a:prstGeom prst="chevron">
            <a:avLst>
              <a:gd name="adj" fmla="val 3883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PEICTI 2024-2027</a:t>
            </a:r>
          </a:p>
        </p:txBody>
      </p:sp>
    </p:spTree>
    <p:extLst>
      <p:ext uri="{BB962C8B-B14F-4D97-AF65-F5344CB8AC3E}">
        <p14:creationId xmlns:p14="http://schemas.microsoft.com/office/powerpoint/2010/main" val="6824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832624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174682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COORDINACIÓN &amp; COHESIÓN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8277A0-8BD6-4840-A6B0-C017CC9E2B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61" y="1085671"/>
            <a:ext cx="5644341" cy="5433008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6EFA85-6781-4C7A-B19A-F67564B67560}"/>
              </a:ext>
            </a:extLst>
          </p:cNvPr>
          <p:cNvSpPr/>
          <p:nvPr/>
        </p:nvSpPr>
        <p:spPr>
          <a:xfrm>
            <a:off x="6096001" y="1154410"/>
            <a:ext cx="5557736" cy="5262265"/>
          </a:xfrm>
          <a:prstGeom prst="roundRect">
            <a:avLst>
              <a:gd name="adj" fmla="val 6830"/>
            </a:avLst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 cobertura a los Planes Nacionales y Regionales de Investigación y a las Estrategias de Especialización Inteligente S3 de las CCAA.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Elemento de cohesión de las estrategias regionales de I+D+I.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Máximo consenso e integración con las políticas sectoriales.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Respuesta a los reglamentos y condiciones habilitantes de fondos europeos: FEDER y FSE.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Alineamiento internacional.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El Alto Comisionado para la Agenda 2030 lanza la campaña digital #ODSéate">
            <a:extLst>
              <a:ext uri="{FF2B5EF4-FFF2-40B4-BE49-F238E27FC236}">
                <a16:creationId xmlns:a16="http://schemas.microsoft.com/office/drawing/2014/main" id="{4E90EFEF-BF1F-0843-92F4-BF4602DB0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4123" r="5153" b="2824"/>
          <a:stretch/>
        </p:blipFill>
        <p:spPr bwMode="auto">
          <a:xfrm>
            <a:off x="10715075" y="5359983"/>
            <a:ext cx="683080" cy="9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orizon Europe: Manifesto to support professional project management">
            <a:extLst>
              <a:ext uri="{FF2B5EF4-FFF2-40B4-BE49-F238E27FC236}">
                <a16:creationId xmlns:a16="http://schemas.microsoft.com/office/drawing/2014/main" id="{A6D7619D-464B-564D-9979-D25C07A4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64" y="5359984"/>
            <a:ext cx="2311028" cy="9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xt Generation EU: próximas etapas Mecanismo">
            <a:extLst>
              <a:ext uri="{FF2B5EF4-FFF2-40B4-BE49-F238E27FC236}">
                <a16:creationId xmlns:a16="http://schemas.microsoft.com/office/drawing/2014/main" id="{B3D4F2DF-5146-1B42-833D-CDF36E41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66" y="5359983"/>
            <a:ext cx="1848759" cy="9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908042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174682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GOBERNANZA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CD19E74-11A4-4282-B012-7B71627FE9B9}"/>
              </a:ext>
            </a:extLst>
          </p:cNvPr>
          <p:cNvSpPr/>
          <p:nvPr/>
        </p:nvSpPr>
        <p:spPr>
          <a:xfrm>
            <a:off x="5782351" y="5045955"/>
            <a:ext cx="6095403" cy="559975"/>
          </a:xfrm>
          <a:prstGeom prst="roundRect">
            <a:avLst>
              <a:gd name="adj" fmla="val 2093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de seguimiento del PEICTI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9C01A52-8AC9-47E8-A1FC-CEB015D0E566}"/>
              </a:ext>
            </a:extLst>
          </p:cNvPr>
          <p:cNvSpPr/>
          <p:nvPr/>
        </p:nvSpPr>
        <p:spPr>
          <a:xfrm>
            <a:off x="316980" y="5050678"/>
            <a:ext cx="4539009" cy="573648"/>
          </a:xfrm>
          <a:prstGeom prst="roundRect">
            <a:avLst>
              <a:gd name="adj" fmla="val 218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de seguimiento de la EECTI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85A53021-BC46-405F-97A0-0F60CEC005CD}"/>
              </a:ext>
            </a:extLst>
          </p:cNvPr>
          <p:cNvSpPr/>
          <p:nvPr/>
        </p:nvSpPr>
        <p:spPr>
          <a:xfrm>
            <a:off x="316981" y="1785363"/>
            <a:ext cx="4539008" cy="892056"/>
          </a:xfrm>
          <a:prstGeom prst="roundRect">
            <a:avLst>
              <a:gd name="adj" fmla="val 11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Estrategia Española de Ciencia, Tecnología e Innovación (EECTI)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0B58C60C-48CF-45B2-AF3A-01735C733BDA}"/>
              </a:ext>
            </a:extLst>
          </p:cNvPr>
          <p:cNvSpPr/>
          <p:nvPr/>
        </p:nvSpPr>
        <p:spPr>
          <a:xfrm>
            <a:off x="5782352" y="1785363"/>
            <a:ext cx="6095402" cy="892056"/>
          </a:xfrm>
          <a:prstGeom prst="roundRect">
            <a:avLst>
              <a:gd name="adj" fmla="val 91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Planes Estatales de Investigación Científica, Técnica 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 Innovación (PEICTI)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C30DD24B-DFFD-4AC0-AC55-AE3B9357929C}"/>
              </a:ext>
            </a:extLst>
          </p:cNvPr>
          <p:cNvSpPr/>
          <p:nvPr/>
        </p:nvSpPr>
        <p:spPr>
          <a:xfrm>
            <a:off x="326854" y="2825951"/>
            <a:ext cx="2029830" cy="2076194"/>
          </a:xfrm>
          <a:prstGeom prst="roundRect">
            <a:avLst>
              <a:gd name="adj" fmla="val 5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de    seguimiento y evaluación de la EECTI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(Ministerios, CCAA &amp; otros agentes del SECTI)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E0B1730D-0690-4B46-A466-66771FD60104}"/>
              </a:ext>
            </a:extLst>
          </p:cNvPr>
          <p:cNvSpPr/>
          <p:nvPr/>
        </p:nvSpPr>
        <p:spPr>
          <a:xfrm>
            <a:off x="2535794" y="2829835"/>
            <a:ext cx="2320196" cy="2072305"/>
          </a:xfrm>
          <a:prstGeom prst="roundRect">
            <a:avLst>
              <a:gd name="adj" fmla="val 5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Seguimiento anual de la EECTI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Evaluación intermedia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Evaluación final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FC79B4E6-EE43-4F51-9EF4-49AAF9D8EE1C}"/>
              </a:ext>
            </a:extLst>
          </p:cNvPr>
          <p:cNvSpPr/>
          <p:nvPr/>
        </p:nvSpPr>
        <p:spPr>
          <a:xfrm>
            <a:off x="5782351" y="3431522"/>
            <a:ext cx="2884603" cy="1462035"/>
          </a:xfrm>
          <a:prstGeom prst="roundRect">
            <a:avLst>
              <a:gd name="adj" fmla="val 597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de seguimiento y evaluación del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PEICTI </a:t>
            </a: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(Ministerios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otros agentes del SECTI)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618C0CB-731D-4060-86E7-5DCF1E655FC1}"/>
              </a:ext>
            </a:extLst>
          </p:cNvPr>
          <p:cNvSpPr/>
          <p:nvPr/>
        </p:nvSpPr>
        <p:spPr>
          <a:xfrm>
            <a:off x="5782351" y="2791304"/>
            <a:ext cx="6095403" cy="492576"/>
          </a:xfrm>
          <a:prstGeom prst="roundRect">
            <a:avLst>
              <a:gd name="adj" fmla="val 2063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Programas de Actuación Anuales (PAA) </a:t>
            </a:r>
          </a:p>
        </p:txBody>
      </p:sp>
      <p:sp>
        <p:nvSpPr>
          <p:cNvPr id="39" name="Flecha: hacia abajo 38">
            <a:extLst>
              <a:ext uri="{FF2B5EF4-FFF2-40B4-BE49-F238E27FC236}">
                <a16:creationId xmlns:a16="http://schemas.microsoft.com/office/drawing/2014/main" id="{95B233D0-C020-4B9D-9F7E-61A391B5F79D}"/>
              </a:ext>
            </a:extLst>
          </p:cNvPr>
          <p:cNvSpPr/>
          <p:nvPr/>
        </p:nvSpPr>
        <p:spPr>
          <a:xfrm rot="5400000" flipV="1">
            <a:off x="4992642" y="1876564"/>
            <a:ext cx="673581" cy="709655"/>
          </a:xfrm>
          <a:prstGeom prst="downArrow">
            <a:avLst>
              <a:gd name="adj1" fmla="val 63995"/>
              <a:gd name="adj2" fmla="val 4160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F5089433-8358-42E6-A814-7EC0C1D816FE}"/>
              </a:ext>
            </a:extLst>
          </p:cNvPr>
          <p:cNvSpPr/>
          <p:nvPr/>
        </p:nvSpPr>
        <p:spPr>
          <a:xfrm>
            <a:off x="8869946" y="3429642"/>
            <a:ext cx="3007809" cy="1472498"/>
          </a:xfrm>
          <a:prstGeom prst="roundRect">
            <a:avLst>
              <a:gd name="adj" fmla="val 597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 anual de seguimiento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 de evaluación del PEICTI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A9B422-7390-45A7-9389-A5CBFFF708C7}"/>
              </a:ext>
            </a:extLst>
          </p:cNvPr>
          <p:cNvCxnSpPr/>
          <p:nvPr/>
        </p:nvCxnSpPr>
        <p:spPr>
          <a:xfrm>
            <a:off x="307571" y="832624"/>
            <a:ext cx="11520000" cy="0"/>
          </a:xfrm>
          <a:prstGeom prst="line">
            <a:avLst/>
          </a:prstGeom>
          <a:ln w="19050">
            <a:solidFill>
              <a:srgbClr val="000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9EAF2C7-4E43-4A93-9B57-4BFA0E07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18"/>
          <a:stretch/>
        </p:blipFill>
        <p:spPr>
          <a:xfrm>
            <a:off x="9893479" y="-2332"/>
            <a:ext cx="2123474" cy="9030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4858B-734C-4B8F-B1EB-C04EEF9DE0C5}"/>
              </a:ext>
            </a:extLst>
          </p:cNvPr>
          <p:cNvSpPr txBox="1"/>
          <p:nvPr/>
        </p:nvSpPr>
        <p:spPr>
          <a:xfrm>
            <a:off x="307571" y="174682"/>
            <a:ext cx="958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0007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INTEGRACIÓN</a:t>
            </a:r>
          </a:p>
        </p:txBody>
      </p:sp>
      <p:graphicFrame>
        <p:nvGraphicFramePr>
          <p:cNvPr id="4" name="Tabla 11">
            <a:extLst>
              <a:ext uri="{FF2B5EF4-FFF2-40B4-BE49-F238E27FC236}">
                <a16:creationId xmlns:a16="http://schemas.microsoft.com/office/drawing/2014/main" id="{3F990F98-4018-1D48-BADB-F26191B62E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7571" y="1275877"/>
          <a:ext cx="11520001" cy="4815036"/>
        </p:xfrm>
        <a:graphic>
          <a:graphicData uri="http://schemas.openxmlformats.org/drawingml/2006/table">
            <a:tbl>
              <a:tblPr firstRow="1" lastRow="1" bandRow="1">
                <a:tableStyleId>{F2DE63D5-997A-4646-A377-4702673A728D}</a:tableStyleId>
              </a:tblPr>
              <a:tblGrid>
                <a:gridCol w="5524046">
                  <a:extLst>
                    <a:ext uri="{9D8B030D-6E8A-4147-A177-3AD203B41FA5}">
                      <a16:colId xmlns:a16="http://schemas.microsoft.com/office/drawing/2014/main" val="3819509440"/>
                    </a:ext>
                  </a:extLst>
                </a:gridCol>
                <a:gridCol w="2220430">
                  <a:extLst>
                    <a:ext uri="{9D8B030D-6E8A-4147-A177-3AD203B41FA5}">
                      <a16:colId xmlns:a16="http://schemas.microsoft.com/office/drawing/2014/main" val="3549777425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1857292132"/>
                    </a:ext>
                  </a:extLst>
                </a:gridCol>
                <a:gridCol w="1831316">
                  <a:extLst>
                    <a:ext uri="{9D8B030D-6E8A-4147-A177-3AD203B41FA5}">
                      <a16:colId xmlns:a16="http://schemas.microsoft.com/office/drawing/2014/main" val="3863837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MINISTERIO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Subvenciones 2021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Préstamos 2021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SUMA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9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Ciencia e Innovación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2.301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1.012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3.313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5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Industria, Comercio y 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193 M€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425 M€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618 M€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78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Asuntos Económicos y Transformación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214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214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8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Defensa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85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6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Universidades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80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80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8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Transición Ecológica y Reto Demográfico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45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45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Agricultura, Pesca y Alimentación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18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18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6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Asuntos Exteriores, Unión Europea y Cooperación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5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Sanidad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2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2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Transportes, Movilidad y Agenda Urbana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51055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10174"/>
                  </a:ext>
                </a:extLst>
              </a:tr>
              <a:tr h="367898">
                <a:tc>
                  <a:txBody>
                    <a:bodyPr/>
                    <a:lstStyle/>
                    <a:p>
                      <a:pPr algn="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2.943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1.437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>
                          <a:solidFill>
                            <a:schemeClr val="accent1"/>
                          </a:solidFill>
                        </a:rPr>
                        <a:t>4.380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7277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8B04D2B-E31D-464B-96CA-28B6CC3C668D}"/>
              </a:ext>
            </a:extLst>
          </p:cNvPr>
          <p:cNvSpPr txBox="1"/>
          <p:nvPr/>
        </p:nvSpPr>
        <p:spPr>
          <a:xfrm>
            <a:off x="8339244" y="6306241"/>
            <a:ext cx="3488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Actuaciones de dinamización, coordinación y apoyo</a:t>
            </a:r>
          </a:p>
        </p:txBody>
      </p:sp>
    </p:spTree>
    <p:extLst>
      <p:ext uri="{BB962C8B-B14F-4D97-AF65-F5344CB8AC3E}">
        <p14:creationId xmlns:p14="http://schemas.microsoft.com/office/powerpoint/2010/main" val="31329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I.potx" id="{BE1336A4-3C21-4475-8E48-6151B0C6A218}" vid="{E37B29A6-CA4E-42E8-9920-805D42A0A4D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AEI</Template>
  <TotalTime>1096</TotalTime>
  <Words>4360</Words>
  <Application>Microsoft Office PowerPoint</Application>
  <PresentationFormat>Panorámica</PresentationFormat>
  <Paragraphs>610</Paragraphs>
  <Slides>51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Corbel</vt:lpstr>
      <vt:lpstr>Gill Sans</vt:lpstr>
      <vt:lpstr>Gill Sans Light</vt:lpstr>
      <vt:lpstr>Times New Roman</vt:lpstr>
      <vt:lpstr>Wingdings</vt:lpstr>
      <vt:lpstr>Con bandas</vt:lpstr>
      <vt:lpstr>Tema de Office</vt:lpstr>
      <vt:lpstr>El Plan Estatal de Investigación Científica, técnica y de Innovación en la AEI</vt:lpstr>
      <vt:lpstr>El Plan Estatal de investigación científica y técnica y de innovación 2021-2023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Plan Estatal, el plan de recuperación y la AEI</vt:lpstr>
      <vt:lpstr>Combinación de  fuentes de financiación</vt:lpstr>
      <vt:lpstr>Evolución de las convocatorias de subvenciones de la AEI: 2018 -2021</vt:lpstr>
      <vt:lpstr>De 2020 a 2021: Doblamos el importe de subvenciones convocadas</vt:lpstr>
      <vt:lpstr>Presentación de las convocatorias</vt:lpstr>
      <vt:lpstr>programa estatal para afrontar las prioridades de nuestro entorno</vt:lpstr>
      <vt:lpstr>Europa investigación</vt:lpstr>
      <vt:lpstr>Europa excelencia</vt:lpstr>
      <vt:lpstr>gestión de proyectos europeos</vt:lpstr>
      <vt:lpstr>proyectos de  colaboración internacional</vt:lpstr>
      <vt:lpstr>El programa estatal para impulsar la investigación científico técnica y su transferencia</vt:lpstr>
      <vt:lpstr>proyectos de generación de conocimiento</vt:lpstr>
      <vt:lpstr>Nuevo: transición Verde y digital</vt:lpstr>
      <vt:lpstr>Nuevo:  proyectos estratégicos</vt:lpstr>
      <vt:lpstr>redes de investigación</vt:lpstr>
      <vt:lpstr>Nuevo: Prueba de concepto</vt:lpstr>
      <vt:lpstr>Colaboración  Público-PRIVADA</vt:lpstr>
      <vt:lpstr>plataformas  tecnológicas y de innovación</vt:lpstr>
      <vt:lpstr>Centros de excelencia “Severo Ochoa” y unidades de excelencia “María de Maeztu”</vt:lpstr>
      <vt:lpstr>Equipamiento  científico-técnico</vt:lpstr>
      <vt:lpstr>Programa estatal para desarrollar, atraer y retener talento</vt:lpstr>
      <vt:lpstr>contratos predoctorales</vt:lpstr>
      <vt:lpstr>doctorados industriales</vt:lpstr>
      <vt:lpstr>personal técnico de I+D+i</vt:lpstr>
      <vt:lpstr>juan de la cierva  formación-recuper.</vt:lpstr>
      <vt:lpstr>juan de la cierva  incorporación-recuper.</vt:lpstr>
      <vt:lpstr>ramón y cajal /  Tenure tRack</vt:lpstr>
      <vt:lpstr>torres quevedo</vt:lpstr>
      <vt:lpstr>Planificación de las convocatorias: segundo semestre de 2021</vt:lpstr>
      <vt:lpstr>Planificando desde 2019</vt:lpstr>
      <vt:lpstr>Cumplimiento de la planificación En las actividades realizadas en 2019 y 2020</vt:lpstr>
      <vt:lpstr>Próximas publicaciones</vt:lpstr>
      <vt:lpstr>Otros procesos</vt:lpstr>
      <vt:lpstr>Presentación de PowerPoint</vt:lpstr>
    </vt:vector>
  </TitlesOfParts>
  <Company>Ministerio de Economía, Industria y Competitividad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Playán Jubillar, Enrique</dc:creator>
  <cp:lastModifiedBy>Playán Jubillar, Enrique</cp:lastModifiedBy>
  <cp:revision>141</cp:revision>
  <dcterms:created xsi:type="dcterms:W3CDTF">2021-07-04T10:37:17Z</dcterms:created>
  <dcterms:modified xsi:type="dcterms:W3CDTF">2021-07-20T05:59:34Z</dcterms:modified>
</cp:coreProperties>
</file>